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8" r:id="rId4"/>
  </p:sldMasterIdLst>
  <p:notesMasterIdLst>
    <p:notesMasterId r:id="rId35"/>
  </p:notesMasterIdLst>
  <p:handoutMasterIdLst>
    <p:handoutMasterId r:id="rId36"/>
  </p:handoutMasterIdLst>
  <p:sldIdLst>
    <p:sldId id="358" r:id="rId5"/>
    <p:sldId id="362" r:id="rId6"/>
    <p:sldId id="1164" r:id="rId7"/>
    <p:sldId id="1163" r:id="rId8"/>
    <p:sldId id="431" r:id="rId9"/>
    <p:sldId id="1161" r:id="rId10"/>
    <p:sldId id="434" r:id="rId11"/>
    <p:sldId id="435" r:id="rId12"/>
    <p:sldId id="436" r:id="rId13"/>
    <p:sldId id="437" r:id="rId14"/>
    <p:sldId id="438" r:id="rId15"/>
    <p:sldId id="441" r:id="rId16"/>
    <p:sldId id="442" r:id="rId17"/>
    <p:sldId id="443" r:id="rId18"/>
    <p:sldId id="444" r:id="rId19"/>
    <p:sldId id="445" r:id="rId20"/>
    <p:sldId id="446" r:id="rId21"/>
    <p:sldId id="447" r:id="rId22"/>
    <p:sldId id="448" r:id="rId23"/>
    <p:sldId id="449" r:id="rId24"/>
    <p:sldId id="450" r:id="rId25"/>
    <p:sldId id="451" r:id="rId26"/>
    <p:sldId id="452" r:id="rId27"/>
    <p:sldId id="453" r:id="rId28"/>
    <p:sldId id="454" r:id="rId29"/>
    <p:sldId id="1162" r:id="rId30"/>
    <p:sldId id="456" r:id="rId31"/>
    <p:sldId id="430" r:id="rId32"/>
    <p:sldId id="350" r:id="rId33"/>
    <p:sldId id="426" r:id="rId34"/>
  </p:sldIdLst>
  <p:sldSz cx="12192000"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57D4D60-EDC7-49E4-B0F6-AB931212E02D}">
          <p14:sldIdLst>
            <p14:sldId id="358"/>
            <p14:sldId id="362"/>
            <p14:sldId id="1164"/>
            <p14:sldId id="1163"/>
            <p14:sldId id="431"/>
            <p14:sldId id="1161"/>
            <p14:sldId id="434"/>
            <p14:sldId id="435"/>
            <p14:sldId id="436"/>
            <p14:sldId id="437"/>
            <p14:sldId id="438"/>
            <p14:sldId id="441"/>
            <p14:sldId id="442"/>
            <p14:sldId id="443"/>
            <p14:sldId id="444"/>
            <p14:sldId id="445"/>
            <p14:sldId id="446"/>
            <p14:sldId id="447"/>
            <p14:sldId id="448"/>
            <p14:sldId id="449"/>
            <p14:sldId id="450"/>
            <p14:sldId id="451"/>
            <p14:sldId id="452"/>
            <p14:sldId id="453"/>
            <p14:sldId id="454"/>
            <p14:sldId id="1162"/>
            <p14:sldId id="456"/>
            <p14:sldId id="430"/>
            <p14:sldId id="350"/>
            <p14:sldId id="42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B59"/>
    <a:srgbClr val="0B3559"/>
    <a:srgbClr val="097DA8"/>
    <a:srgbClr val="222A35"/>
    <a:srgbClr val="00223B"/>
    <a:srgbClr val="404040"/>
    <a:srgbClr val="2E7EBD"/>
    <a:srgbClr val="3D8FCD"/>
    <a:srgbClr val="F8F8F8"/>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50" autoAdjust="0"/>
    <p:restoredTop sz="95257" autoAdjust="0"/>
  </p:normalViewPr>
  <p:slideViewPr>
    <p:cSldViewPr snapToGrid="0">
      <p:cViewPr varScale="1">
        <p:scale>
          <a:sx n="105" d="100"/>
          <a:sy n="105" d="100"/>
        </p:scale>
        <p:origin x="612" y="114"/>
      </p:cViewPr>
      <p:guideLst/>
    </p:cSldViewPr>
  </p:slideViewPr>
  <p:notesTextViewPr>
    <p:cViewPr>
      <p:scale>
        <a:sx n="1" d="1"/>
        <a:sy n="1" d="1"/>
      </p:scale>
      <p:origin x="0" y="0"/>
    </p:cViewPr>
  </p:notesTextViewPr>
  <p:sorterViewPr>
    <p:cViewPr>
      <p:scale>
        <a:sx n="125" d="100"/>
        <a:sy n="125" d="100"/>
      </p:scale>
      <p:origin x="0" y="0"/>
    </p:cViewPr>
  </p:sorterViewPr>
  <p:notesViewPr>
    <p:cSldViewPr snapToGrid="0">
      <p:cViewPr varScale="1">
        <p:scale>
          <a:sx n="67" d="100"/>
          <a:sy n="67" d="100"/>
        </p:scale>
        <p:origin x="3120"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1FAA97-6E2E-44C2-822F-7DF8D1225E3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NL"/>
        </a:p>
      </dgm:t>
    </dgm:pt>
    <dgm:pt modelId="{585164BC-645D-4F65-ACB0-45AF8D82A5D1}">
      <dgm:prSet phldrT="[Text]"/>
      <dgm:spPr/>
      <dgm:t>
        <a:bodyPr/>
        <a:lstStyle/>
        <a:p>
          <a:r>
            <a:rPr lang="en-GB" dirty="0"/>
            <a:t>Up to €15,000</a:t>
          </a:r>
          <a:endParaRPr lang="en-NL" dirty="0"/>
        </a:p>
      </dgm:t>
    </dgm:pt>
    <dgm:pt modelId="{B69EB321-8CC5-4FCB-B2D5-8D74DB7F3167}" type="parTrans" cxnId="{9B559C20-DA69-4784-A969-EBC437CAB5F8}">
      <dgm:prSet/>
      <dgm:spPr/>
      <dgm:t>
        <a:bodyPr/>
        <a:lstStyle/>
        <a:p>
          <a:endParaRPr lang="en-NL"/>
        </a:p>
      </dgm:t>
    </dgm:pt>
    <dgm:pt modelId="{289F2F60-748C-4309-A8B2-6015BA014023}" type="sibTrans" cxnId="{9B559C20-DA69-4784-A969-EBC437CAB5F8}">
      <dgm:prSet/>
      <dgm:spPr/>
      <dgm:t>
        <a:bodyPr/>
        <a:lstStyle/>
        <a:p>
          <a:endParaRPr lang="en-NL"/>
        </a:p>
      </dgm:t>
    </dgm:pt>
    <dgm:pt modelId="{5C7D2364-73D8-4ED0-BBB1-6BC88CB11719}">
      <dgm:prSet phldrT="[Text]"/>
      <dgm:spPr/>
      <dgm:t>
        <a:bodyPr/>
        <a:lstStyle/>
        <a:p>
          <a:r>
            <a:rPr lang="en-GB" dirty="0"/>
            <a:t>Bulgaria</a:t>
          </a:r>
          <a:endParaRPr lang="en-NL" dirty="0"/>
        </a:p>
      </dgm:t>
    </dgm:pt>
    <dgm:pt modelId="{E9FCA2BC-365B-4EC1-B13F-30CC86DDB857}" type="parTrans" cxnId="{567E79BE-48BB-40D7-ABDF-6BFB1D4E6CA5}">
      <dgm:prSet/>
      <dgm:spPr/>
      <dgm:t>
        <a:bodyPr/>
        <a:lstStyle/>
        <a:p>
          <a:endParaRPr lang="en-NL"/>
        </a:p>
      </dgm:t>
    </dgm:pt>
    <dgm:pt modelId="{A26775CB-D900-4F19-86D8-CFE183524D0D}" type="sibTrans" cxnId="{567E79BE-48BB-40D7-ABDF-6BFB1D4E6CA5}">
      <dgm:prSet/>
      <dgm:spPr/>
      <dgm:t>
        <a:bodyPr/>
        <a:lstStyle/>
        <a:p>
          <a:endParaRPr lang="en-NL"/>
        </a:p>
      </dgm:t>
    </dgm:pt>
    <dgm:pt modelId="{3A224A7D-28AB-4BA9-9AD4-37952DC503DF}">
      <dgm:prSet phldrT="[Text]"/>
      <dgm:spPr/>
      <dgm:t>
        <a:bodyPr/>
        <a:lstStyle/>
        <a:p>
          <a:r>
            <a:rPr lang="en-GB" dirty="0"/>
            <a:t>€20,000 - </a:t>
          </a:r>
          <a:r>
            <a:rPr lang="en-GB" dirty="0">
              <a:latin typeface="Calibri" panose="020F0502020204030204" pitchFamily="34" charset="0"/>
              <a:cs typeface="Calibri" panose="020F0502020204030204" pitchFamily="34" charset="0"/>
            </a:rPr>
            <a:t>€30,000</a:t>
          </a:r>
          <a:r>
            <a:rPr lang="en-GB" dirty="0"/>
            <a:t> </a:t>
          </a:r>
          <a:endParaRPr lang="en-NL" dirty="0"/>
        </a:p>
      </dgm:t>
    </dgm:pt>
    <dgm:pt modelId="{D1E78D4C-29D3-4961-B831-134860EAC94B}" type="parTrans" cxnId="{BC789A5F-646B-4706-A26F-871C18B1A5D2}">
      <dgm:prSet/>
      <dgm:spPr/>
      <dgm:t>
        <a:bodyPr/>
        <a:lstStyle/>
        <a:p>
          <a:endParaRPr lang="en-NL"/>
        </a:p>
      </dgm:t>
    </dgm:pt>
    <dgm:pt modelId="{842DF294-FBFA-48AB-9AEA-935DAFFAB442}" type="sibTrans" cxnId="{BC789A5F-646B-4706-A26F-871C18B1A5D2}">
      <dgm:prSet/>
      <dgm:spPr/>
      <dgm:t>
        <a:bodyPr/>
        <a:lstStyle/>
        <a:p>
          <a:endParaRPr lang="en-NL"/>
        </a:p>
      </dgm:t>
    </dgm:pt>
    <dgm:pt modelId="{E3583DC6-4813-47E3-8DE5-99B170A1C8D9}">
      <dgm:prSet phldrT="[Text]"/>
      <dgm:spPr/>
      <dgm:t>
        <a:bodyPr/>
        <a:lstStyle/>
        <a:p>
          <a:r>
            <a:rPr lang="en-GB" dirty="0"/>
            <a:t>Croatia</a:t>
          </a:r>
          <a:endParaRPr lang="en-NL" dirty="0"/>
        </a:p>
      </dgm:t>
    </dgm:pt>
    <dgm:pt modelId="{0CD8BDCE-6F14-4E5B-9855-9E09404EE041}" type="parTrans" cxnId="{4F7268C3-433E-4BC8-A37B-57D723B837A2}">
      <dgm:prSet/>
      <dgm:spPr/>
      <dgm:t>
        <a:bodyPr/>
        <a:lstStyle/>
        <a:p>
          <a:endParaRPr lang="en-NL"/>
        </a:p>
      </dgm:t>
    </dgm:pt>
    <dgm:pt modelId="{2F4F9034-EE1A-4877-A282-1850BEF35481}" type="sibTrans" cxnId="{4F7268C3-433E-4BC8-A37B-57D723B837A2}">
      <dgm:prSet/>
      <dgm:spPr/>
      <dgm:t>
        <a:bodyPr/>
        <a:lstStyle/>
        <a:p>
          <a:endParaRPr lang="en-NL"/>
        </a:p>
      </dgm:t>
    </dgm:pt>
    <dgm:pt modelId="{A98B4CB4-C382-4217-8E3F-3DCF6F5E1FE9}">
      <dgm:prSet phldrT="[Text]"/>
      <dgm:spPr/>
      <dgm:t>
        <a:bodyPr/>
        <a:lstStyle/>
        <a:p>
          <a:r>
            <a:rPr lang="en-GB" dirty="0"/>
            <a:t>Above  €60,000</a:t>
          </a:r>
          <a:endParaRPr lang="en-NL" dirty="0"/>
        </a:p>
      </dgm:t>
    </dgm:pt>
    <dgm:pt modelId="{94A2C7F0-1636-4DCA-AF6B-5FACF989647E}" type="parTrans" cxnId="{D3D0BAEB-BA15-4951-BCF6-AB14CA18A36B}">
      <dgm:prSet/>
      <dgm:spPr/>
      <dgm:t>
        <a:bodyPr/>
        <a:lstStyle/>
        <a:p>
          <a:endParaRPr lang="en-NL"/>
        </a:p>
      </dgm:t>
    </dgm:pt>
    <dgm:pt modelId="{76E657AD-4564-4A99-BA14-CBCE527167AD}" type="sibTrans" cxnId="{D3D0BAEB-BA15-4951-BCF6-AB14CA18A36B}">
      <dgm:prSet/>
      <dgm:spPr/>
      <dgm:t>
        <a:bodyPr/>
        <a:lstStyle/>
        <a:p>
          <a:endParaRPr lang="en-NL"/>
        </a:p>
      </dgm:t>
    </dgm:pt>
    <dgm:pt modelId="{5C54E7CA-6E1C-41DA-A3C9-14919F156897}">
      <dgm:prSet phldrT="[Text]"/>
      <dgm:spPr/>
      <dgm:t>
        <a:bodyPr/>
        <a:lstStyle/>
        <a:p>
          <a:r>
            <a:rPr lang="en-GB" dirty="0"/>
            <a:t>Ireland</a:t>
          </a:r>
          <a:endParaRPr lang="en-NL" dirty="0"/>
        </a:p>
      </dgm:t>
    </dgm:pt>
    <dgm:pt modelId="{69EF18C1-34F9-44C6-A465-A1CD92994C19}" type="parTrans" cxnId="{DB49FE81-B2E0-4C3B-B038-B53665DCC428}">
      <dgm:prSet/>
      <dgm:spPr/>
      <dgm:t>
        <a:bodyPr/>
        <a:lstStyle/>
        <a:p>
          <a:endParaRPr lang="en-NL"/>
        </a:p>
      </dgm:t>
    </dgm:pt>
    <dgm:pt modelId="{2F14B663-1B2E-46AB-AAC6-DDAA2713B438}" type="sibTrans" cxnId="{DB49FE81-B2E0-4C3B-B038-B53665DCC428}">
      <dgm:prSet/>
      <dgm:spPr/>
      <dgm:t>
        <a:bodyPr/>
        <a:lstStyle/>
        <a:p>
          <a:endParaRPr lang="en-NL"/>
        </a:p>
      </dgm:t>
    </dgm:pt>
    <dgm:pt modelId="{45BF774F-9CCA-4178-9890-1FD572DD5544}">
      <dgm:prSet/>
      <dgm:spPr/>
      <dgm:t>
        <a:bodyPr/>
        <a:lstStyle/>
        <a:p>
          <a:r>
            <a:rPr lang="en-GB" dirty="0"/>
            <a:t>€30,000 - </a:t>
          </a:r>
          <a:r>
            <a:rPr lang="en-GB" dirty="0">
              <a:latin typeface="Calibri" panose="020F0502020204030204" pitchFamily="34" charset="0"/>
              <a:cs typeface="Calibri" panose="020F0502020204030204" pitchFamily="34" charset="0"/>
            </a:rPr>
            <a:t>€60,000</a:t>
          </a:r>
          <a:r>
            <a:rPr lang="en-GB" dirty="0"/>
            <a:t> </a:t>
          </a:r>
          <a:endParaRPr lang="en-NL" dirty="0"/>
        </a:p>
      </dgm:t>
    </dgm:pt>
    <dgm:pt modelId="{6860B801-10B6-4170-B6F9-F892171D397E}" type="parTrans" cxnId="{74FE0CC9-502D-41AE-AF24-F33D0DEE072C}">
      <dgm:prSet/>
      <dgm:spPr/>
      <dgm:t>
        <a:bodyPr/>
        <a:lstStyle/>
        <a:p>
          <a:endParaRPr lang="en-NL"/>
        </a:p>
      </dgm:t>
    </dgm:pt>
    <dgm:pt modelId="{A1C9CA55-2326-47CE-BE36-152E71175353}" type="sibTrans" cxnId="{74FE0CC9-502D-41AE-AF24-F33D0DEE072C}">
      <dgm:prSet/>
      <dgm:spPr/>
      <dgm:t>
        <a:bodyPr/>
        <a:lstStyle/>
        <a:p>
          <a:endParaRPr lang="en-NL"/>
        </a:p>
      </dgm:t>
    </dgm:pt>
    <dgm:pt modelId="{D5497F7B-CE47-4BB6-B641-0F27C8288F66}">
      <dgm:prSet phldrT="[Text]"/>
      <dgm:spPr/>
      <dgm:t>
        <a:bodyPr/>
        <a:lstStyle/>
        <a:p>
          <a:r>
            <a:rPr lang="en-GB" dirty="0"/>
            <a:t>Estonia</a:t>
          </a:r>
          <a:endParaRPr lang="en-NL" dirty="0"/>
        </a:p>
      </dgm:t>
    </dgm:pt>
    <dgm:pt modelId="{87B713E8-F49F-48EF-921C-A5C114C89527}" type="parTrans" cxnId="{084A3019-E156-48BC-BCF3-C081D023CAEB}">
      <dgm:prSet/>
      <dgm:spPr/>
      <dgm:t>
        <a:bodyPr/>
        <a:lstStyle/>
        <a:p>
          <a:endParaRPr lang="en-NL"/>
        </a:p>
      </dgm:t>
    </dgm:pt>
    <dgm:pt modelId="{54CEEC2E-DB7C-40DD-BD7F-78266C3DC4E3}" type="sibTrans" cxnId="{084A3019-E156-48BC-BCF3-C081D023CAEB}">
      <dgm:prSet/>
      <dgm:spPr/>
      <dgm:t>
        <a:bodyPr/>
        <a:lstStyle/>
        <a:p>
          <a:endParaRPr lang="en-NL"/>
        </a:p>
      </dgm:t>
    </dgm:pt>
    <dgm:pt modelId="{672F5FBA-A961-424F-BB72-4C2E4041E1E2}">
      <dgm:prSet phldrT="[Text]"/>
      <dgm:spPr/>
      <dgm:t>
        <a:bodyPr/>
        <a:lstStyle/>
        <a:p>
          <a:r>
            <a:rPr lang="en-GB" dirty="0"/>
            <a:t>Finland</a:t>
          </a:r>
          <a:endParaRPr lang="en-NL" dirty="0"/>
        </a:p>
      </dgm:t>
    </dgm:pt>
    <dgm:pt modelId="{C8CE1CFB-EBB7-4C7D-8980-AB309F3C896A}" type="parTrans" cxnId="{D972AD64-582D-41D7-8B13-45DE5CECEC2B}">
      <dgm:prSet/>
      <dgm:spPr/>
      <dgm:t>
        <a:bodyPr/>
        <a:lstStyle/>
        <a:p>
          <a:endParaRPr lang="en-NL"/>
        </a:p>
      </dgm:t>
    </dgm:pt>
    <dgm:pt modelId="{14D87B62-25D6-424A-B358-8916023C71B8}" type="sibTrans" cxnId="{D972AD64-582D-41D7-8B13-45DE5CECEC2B}">
      <dgm:prSet/>
      <dgm:spPr/>
      <dgm:t>
        <a:bodyPr/>
        <a:lstStyle/>
        <a:p>
          <a:endParaRPr lang="en-NL"/>
        </a:p>
      </dgm:t>
    </dgm:pt>
    <dgm:pt modelId="{078631BD-1B63-45C7-B61F-948C89074AA5}">
      <dgm:prSet phldrT="[Text]"/>
      <dgm:spPr/>
      <dgm:t>
        <a:bodyPr/>
        <a:lstStyle/>
        <a:p>
          <a:r>
            <a:rPr lang="en-GB" dirty="0"/>
            <a:t>France</a:t>
          </a:r>
          <a:endParaRPr lang="en-NL" dirty="0"/>
        </a:p>
      </dgm:t>
    </dgm:pt>
    <dgm:pt modelId="{E2ADD5E1-0BA5-43D8-A341-0123F8B64780}" type="parTrans" cxnId="{7B0DAEFA-143D-4F8A-B786-96065726A097}">
      <dgm:prSet/>
      <dgm:spPr/>
      <dgm:t>
        <a:bodyPr/>
        <a:lstStyle/>
        <a:p>
          <a:endParaRPr lang="en-NL"/>
        </a:p>
      </dgm:t>
    </dgm:pt>
    <dgm:pt modelId="{47F95882-8461-442A-98A4-7400BA4675A2}" type="sibTrans" cxnId="{7B0DAEFA-143D-4F8A-B786-96065726A097}">
      <dgm:prSet/>
      <dgm:spPr/>
      <dgm:t>
        <a:bodyPr/>
        <a:lstStyle/>
        <a:p>
          <a:endParaRPr lang="en-NL"/>
        </a:p>
      </dgm:t>
    </dgm:pt>
    <dgm:pt modelId="{802F7E8E-9D3D-4CC0-95B8-1E9981624140}">
      <dgm:prSet phldrT="[Text]"/>
      <dgm:spPr/>
      <dgm:t>
        <a:bodyPr/>
        <a:lstStyle/>
        <a:p>
          <a:r>
            <a:rPr lang="en-GB" dirty="0"/>
            <a:t>Hungary</a:t>
          </a:r>
          <a:endParaRPr lang="en-NL" dirty="0"/>
        </a:p>
      </dgm:t>
    </dgm:pt>
    <dgm:pt modelId="{D0CDD264-F37E-4D86-8884-9A19D30F607B}" type="parTrans" cxnId="{C7A8F087-E3E8-4908-BFD0-07B729E88D03}">
      <dgm:prSet/>
      <dgm:spPr/>
      <dgm:t>
        <a:bodyPr/>
        <a:lstStyle/>
        <a:p>
          <a:endParaRPr lang="en-NL"/>
        </a:p>
      </dgm:t>
    </dgm:pt>
    <dgm:pt modelId="{55A6B421-7659-41C2-8395-78F70AA2DEAF}" type="sibTrans" cxnId="{C7A8F087-E3E8-4908-BFD0-07B729E88D03}">
      <dgm:prSet/>
      <dgm:spPr/>
      <dgm:t>
        <a:bodyPr/>
        <a:lstStyle/>
        <a:p>
          <a:endParaRPr lang="en-NL"/>
        </a:p>
      </dgm:t>
    </dgm:pt>
    <dgm:pt modelId="{40616C5F-0C47-41A6-BEE0-6795417D879A}">
      <dgm:prSet phldrT="[Text]"/>
      <dgm:spPr/>
      <dgm:t>
        <a:bodyPr/>
        <a:lstStyle/>
        <a:p>
          <a:r>
            <a:rPr lang="en-GB" dirty="0"/>
            <a:t>Lithuania</a:t>
          </a:r>
          <a:endParaRPr lang="en-NL" dirty="0"/>
        </a:p>
      </dgm:t>
    </dgm:pt>
    <dgm:pt modelId="{A698D37E-E1DF-499B-8D37-34F7F746AEA4}" type="parTrans" cxnId="{71D7F9BA-9A6B-4BAA-B8E1-366A2502523E}">
      <dgm:prSet/>
      <dgm:spPr/>
      <dgm:t>
        <a:bodyPr/>
        <a:lstStyle/>
        <a:p>
          <a:endParaRPr lang="en-NL"/>
        </a:p>
      </dgm:t>
    </dgm:pt>
    <dgm:pt modelId="{59892C28-98BE-4808-BF53-C2A0A847DB9A}" type="sibTrans" cxnId="{71D7F9BA-9A6B-4BAA-B8E1-366A2502523E}">
      <dgm:prSet/>
      <dgm:spPr/>
      <dgm:t>
        <a:bodyPr/>
        <a:lstStyle/>
        <a:p>
          <a:endParaRPr lang="en-NL"/>
        </a:p>
      </dgm:t>
    </dgm:pt>
    <dgm:pt modelId="{B01D8B6C-5A00-48EC-A6FD-2925D57C4789}">
      <dgm:prSet phldrT="[Text]"/>
      <dgm:spPr/>
      <dgm:t>
        <a:bodyPr/>
        <a:lstStyle/>
        <a:p>
          <a:r>
            <a:rPr lang="en-GB" dirty="0"/>
            <a:t>Latvia</a:t>
          </a:r>
          <a:endParaRPr lang="en-NL" dirty="0"/>
        </a:p>
      </dgm:t>
    </dgm:pt>
    <dgm:pt modelId="{D1A4EA53-BFF4-4F84-932A-FC01FE78CB8E}" type="parTrans" cxnId="{189C7A43-BCAA-47A3-B7E7-522C8959675B}">
      <dgm:prSet/>
      <dgm:spPr/>
      <dgm:t>
        <a:bodyPr/>
        <a:lstStyle/>
        <a:p>
          <a:endParaRPr lang="en-NL"/>
        </a:p>
      </dgm:t>
    </dgm:pt>
    <dgm:pt modelId="{6AADFADC-FB83-4430-8B60-396D6D0FC7AC}" type="sibTrans" cxnId="{189C7A43-BCAA-47A3-B7E7-522C8959675B}">
      <dgm:prSet/>
      <dgm:spPr/>
      <dgm:t>
        <a:bodyPr/>
        <a:lstStyle/>
        <a:p>
          <a:endParaRPr lang="en-NL"/>
        </a:p>
      </dgm:t>
    </dgm:pt>
    <dgm:pt modelId="{E8EB7F64-015F-44A5-BADD-2A88BAD3F707}">
      <dgm:prSet phldrT="[Text]"/>
      <dgm:spPr/>
      <dgm:t>
        <a:bodyPr/>
        <a:lstStyle/>
        <a:p>
          <a:r>
            <a:rPr lang="en-GB" dirty="0"/>
            <a:t>Cyprus</a:t>
          </a:r>
          <a:endParaRPr lang="en-NL" dirty="0"/>
        </a:p>
      </dgm:t>
    </dgm:pt>
    <dgm:pt modelId="{572BC348-0D2D-443E-B273-44E25863AC35}" type="sibTrans" cxnId="{53D34FD0-498D-436B-B53F-9012B5021049}">
      <dgm:prSet/>
      <dgm:spPr/>
      <dgm:t>
        <a:bodyPr/>
        <a:lstStyle/>
        <a:p>
          <a:endParaRPr lang="en-NL"/>
        </a:p>
      </dgm:t>
    </dgm:pt>
    <dgm:pt modelId="{9D72F070-FDA5-4B98-B5B0-62198AFD3AE7}" type="parTrans" cxnId="{53D34FD0-498D-436B-B53F-9012B5021049}">
      <dgm:prSet/>
      <dgm:spPr/>
      <dgm:t>
        <a:bodyPr/>
        <a:lstStyle/>
        <a:p>
          <a:endParaRPr lang="en-NL"/>
        </a:p>
      </dgm:t>
    </dgm:pt>
    <dgm:pt modelId="{2C418D6D-5291-4AE9-AD5C-9E72153239E8}">
      <dgm:prSet phldrT="[Text]"/>
      <dgm:spPr/>
      <dgm:t>
        <a:bodyPr/>
        <a:lstStyle/>
        <a:p>
          <a:r>
            <a:rPr lang="en-GB" dirty="0"/>
            <a:t>Czech Republic</a:t>
          </a:r>
          <a:endParaRPr lang="en-NL" dirty="0"/>
        </a:p>
      </dgm:t>
    </dgm:pt>
    <dgm:pt modelId="{8422CE30-72CF-4572-A6EC-81EE6B5E6B1E}" type="sibTrans" cxnId="{A6B61EFB-1F49-40B4-98E5-55AEF139A7E9}">
      <dgm:prSet/>
      <dgm:spPr/>
      <dgm:t>
        <a:bodyPr/>
        <a:lstStyle/>
        <a:p>
          <a:endParaRPr lang="en-NL"/>
        </a:p>
      </dgm:t>
    </dgm:pt>
    <dgm:pt modelId="{40CE1221-A1F0-4315-B71B-BB4683F1041F}" type="parTrans" cxnId="{A6B61EFB-1F49-40B4-98E5-55AEF139A7E9}">
      <dgm:prSet/>
      <dgm:spPr/>
      <dgm:t>
        <a:bodyPr/>
        <a:lstStyle/>
        <a:p>
          <a:endParaRPr lang="en-NL"/>
        </a:p>
      </dgm:t>
    </dgm:pt>
    <dgm:pt modelId="{C682E309-9A10-4C17-A44A-3396C5799DED}">
      <dgm:prSet phldrT="[Text]"/>
      <dgm:spPr/>
      <dgm:t>
        <a:bodyPr/>
        <a:lstStyle/>
        <a:p>
          <a:r>
            <a:rPr lang="en-GB" dirty="0"/>
            <a:t>Germany</a:t>
          </a:r>
          <a:endParaRPr lang="en-NL" dirty="0"/>
        </a:p>
      </dgm:t>
    </dgm:pt>
    <dgm:pt modelId="{DA1D6377-1B57-4686-B93E-D89F7AD3A899}" type="parTrans" cxnId="{9DB56F63-D9FD-46FD-97C6-55EF928A5067}">
      <dgm:prSet/>
      <dgm:spPr/>
      <dgm:t>
        <a:bodyPr/>
        <a:lstStyle/>
        <a:p>
          <a:endParaRPr lang="en-NL"/>
        </a:p>
      </dgm:t>
    </dgm:pt>
    <dgm:pt modelId="{63AB050D-A163-4F8E-AC9C-EABCC4B69CD3}" type="sibTrans" cxnId="{9DB56F63-D9FD-46FD-97C6-55EF928A5067}">
      <dgm:prSet/>
      <dgm:spPr/>
      <dgm:t>
        <a:bodyPr/>
        <a:lstStyle/>
        <a:p>
          <a:endParaRPr lang="en-NL"/>
        </a:p>
      </dgm:t>
    </dgm:pt>
    <dgm:pt modelId="{F7CDF745-CE19-4452-A6BF-0DC7072AFA5D}">
      <dgm:prSet phldrT="[Text]"/>
      <dgm:spPr/>
      <dgm:t>
        <a:bodyPr/>
        <a:lstStyle/>
        <a:p>
          <a:r>
            <a:rPr lang="en-GB" dirty="0"/>
            <a:t>Malta</a:t>
          </a:r>
          <a:endParaRPr lang="en-NL" dirty="0"/>
        </a:p>
      </dgm:t>
    </dgm:pt>
    <dgm:pt modelId="{34D7F1C7-EF1F-4A73-923A-3D6AD5F27A9F}" type="parTrans" cxnId="{D6CFC636-AB54-459A-BE2C-E73AADA20D8F}">
      <dgm:prSet/>
      <dgm:spPr/>
      <dgm:t>
        <a:bodyPr/>
        <a:lstStyle/>
        <a:p>
          <a:endParaRPr lang="en-NL"/>
        </a:p>
      </dgm:t>
    </dgm:pt>
    <dgm:pt modelId="{2EAAF6A8-0FEE-47ED-A1DC-6AB489FF8037}" type="sibTrans" cxnId="{D6CFC636-AB54-459A-BE2C-E73AADA20D8F}">
      <dgm:prSet/>
      <dgm:spPr/>
      <dgm:t>
        <a:bodyPr/>
        <a:lstStyle/>
        <a:p>
          <a:endParaRPr lang="en-NL"/>
        </a:p>
      </dgm:t>
    </dgm:pt>
    <dgm:pt modelId="{84CE1B96-E52E-49E7-AF78-789BBDD52EFB}">
      <dgm:prSet phldrT="[Text]"/>
      <dgm:spPr/>
      <dgm:t>
        <a:bodyPr/>
        <a:lstStyle/>
        <a:p>
          <a:r>
            <a:rPr lang="en-GB" dirty="0"/>
            <a:t>Slovakia</a:t>
          </a:r>
          <a:endParaRPr lang="en-NL" dirty="0"/>
        </a:p>
      </dgm:t>
    </dgm:pt>
    <dgm:pt modelId="{367380A9-4A59-49C5-950A-555B65C7E10E}" type="parTrans" cxnId="{629D930D-6AF1-4967-B065-C44B477DCAAC}">
      <dgm:prSet/>
      <dgm:spPr/>
      <dgm:t>
        <a:bodyPr/>
        <a:lstStyle/>
        <a:p>
          <a:endParaRPr lang="en-NL"/>
        </a:p>
      </dgm:t>
    </dgm:pt>
    <dgm:pt modelId="{2F17ED22-94A5-4CF6-A3EF-EAD3877B02E2}" type="sibTrans" cxnId="{629D930D-6AF1-4967-B065-C44B477DCAAC}">
      <dgm:prSet/>
      <dgm:spPr/>
      <dgm:t>
        <a:bodyPr/>
        <a:lstStyle/>
        <a:p>
          <a:endParaRPr lang="en-NL"/>
        </a:p>
      </dgm:t>
    </dgm:pt>
    <dgm:pt modelId="{6F10B9FD-ABFD-49E7-B119-69F7E1B854DF}">
      <dgm:prSet phldrT="[Text]"/>
      <dgm:spPr/>
      <dgm:t>
        <a:bodyPr/>
        <a:lstStyle/>
        <a:p>
          <a:r>
            <a:rPr lang="en-GB" dirty="0"/>
            <a:t>Sweden</a:t>
          </a:r>
          <a:endParaRPr lang="en-NL" dirty="0"/>
        </a:p>
      </dgm:t>
    </dgm:pt>
    <dgm:pt modelId="{F5EDC277-D151-47FA-A52A-7B4DA8A7359E}" type="parTrans" cxnId="{4B0C3CCF-A153-4DC7-BE1F-F0D9E5C03984}">
      <dgm:prSet/>
      <dgm:spPr/>
      <dgm:t>
        <a:bodyPr/>
        <a:lstStyle/>
        <a:p>
          <a:endParaRPr lang="en-NL"/>
        </a:p>
      </dgm:t>
    </dgm:pt>
    <dgm:pt modelId="{041B5EA4-2D61-4165-BDC9-CBFCED53A8A6}" type="sibTrans" cxnId="{4B0C3CCF-A153-4DC7-BE1F-F0D9E5C03984}">
      <dgm:prSet/>
      <dgm:spPr/>
      <dgm:t>
        <a:bodyPr/>
        <a:lstStyle/>
        <a:p>
          <a:endParaRPr lang="en-NL"/>
        </a:p>
      </dgm:t>
    </dgm:pt>
    <dgm:pt modelId="{60632642-1EFF-44C9-9FF6-F8DCD518A398}">
      <dgm:prSet phldrT="[Text]"/>
      <dgm:spPr/>
      <dgm:t>
        <a:bodyPr/>
        <a:lstStyle/>
        <a:p>
          <a:r>
            <a:rPr lang="en-GB" dirty="0"/>
            <a:t>Romania</a:t>
          </a:r>
          <a:endParaRPr lang="en-NL" dirty="0"/>
        </a:p>
      </dgm:t>
    </dgm:pt>
    <dgm:pt modelId="{284E0E07-7BA3-4788-BDCC-11F0D443DA44}" type="parTrans" cxnId="{18A74F33-8E90-4BAC-A779-21626BAF2AC6}">
      <dgm:prSet/>
      <dgm:spPr/>
      <dgm:t>
        <a:bodyPr/>
        <a:lstStyle/>
        <a:p>
          <a:endParaRPr lang="en-NL"/>
        </a:p>
      </dgm:t>
    </dgm:pt>
    <dgm:pt modelId="{82DB9AC8-C401-4F90-8A9D-FC5E3C11E2EC}" type="sibTrans" cxnId="{18A74F33-8E90-4BAC-A779-21626BAF2AC6}">
      <dgm:prSet/>
      <dgm:spPr/>
      <dgm:t>
        <a:bodyPr/>
        <a:lstStyle/>
        <a:p>
          <a:endParaRPr lang="en-NL"/>
        </a:p>
      </dgm:t>
    </dgm:pt>
    <dgm:pt modelId="{F85C6CD0-4531-4032-B8E4-E8392AF0B250}">
      <dgm:prSet/>
      <dgm:spPr/>
      <dgm:t>
        <a:bodyPr/>
        <a:lstStyle/>
        <a:p>
          <a:r>
            <a:rPr lang="en-GB" dirty="0"/>
            <a:t>Austria</a:t>
          </a:r>
          <a:endParaRPr lang="en-NL" dirty="0"/>
        </a:p>
      </dgm:t>
    </dgm:pt>
    <dgm:pt modelId="{FA8720E9-D97B-45DF-84CB-78CF7C1F50EF}" type="parTrans" cxnId="{2229B237-8E8A-4AFF-A79A-3D75A530BA4E}">
      <dgm:prSet/>
      <dgm:spPr/>
      <dgm:t>
        <a:bodyPr/>
        <a:lstStyle/>
        <a:p>
          <a:endParaRPr lang="en-NL"/>
        </a:p>
      </dgm:t>
    </dgm:pt>
    <dgm:pt modelId="{538AFAF0-1688-4B69-8A5E-5F2396B731E4}" type="sibTrans" cxnId="{2229B237-8E8A-4AFF-A79A-3D75A530BA4E}">
      <dgm:prSet/>
      <dgm:spPr/>
      <dgm:t>
        <a:bodyPr/>
        <a:lstStyle/>
        <a:p>
          <a:endParaRPr lang="en-NL"/>
        </a:p>
      </dgm:t>
    </dgm:pt>
    <dgm:pt modelId="{918A97A8-9F07-45D9-B38E-38114A8C7C0E}">
      <dgm:prSet/>
      <dgm:spPr/>
      <dgm:t>
        <a:bodyPr/>
        <a:lstStyle/>
        <a:p>
          <a:r>
            <a:rPr lang="en-GB" dirty="0"/>
            <a:t>Belgium</a:t>
          </a:r>
          <a:endParaRPr lang="en-NL" dirty="0"/>
        </a:p>
      </dgm:t>
    </dgm:pt>
    <dgm:pt modelId="{2D102BB5-198E-4ADD-9531-C4EBC1F0E896}" type="parTrans" cxnId="{B62FCD27-34A9-4769-AFD5-0FF57058425D}">
      <dgm:prSet/>
      <dgm:spPr/>
      <dgm:t>
        <a:bodyPr/>
        <a:lstStyle/>
        <a:p>
          <a:endParaRPr lang="en-NL"/>
        </a:p>
      </dgm:t>
    </dgm:pt>
    <dgm:pt modelId="{D5E4D844-49F1-41DA-8FB4-96084778DF2A}" type="sibTrans" cxnId="{B62FCD27-34A9-4769-AFD5-0FF57058425D}">
      <dgm:prSet/>
      <dgm:spPr/>
      <dgm:t>
        <a:bodyPr/>
        <a:lstStyle/>
        <a:p>
          <a:endParaRPr lang="en-NL"/>
        </a:p>
      </dgm:t>
    </dgm:pt>
    <dgm:pt modelId="{472C16B7-C5BA-4CF2-AACA-F2818562ACE4}">
      <dgm:prSet/>
      <dgm:spPr/>
      <dgm:t>
        <a:bodyPr/>
        <a:lstStyle/>
        <a:p>
          <a:r>
            <a:rPr lang="en-GB" dirty="0"/>
            <a:t>Denmark</a:t>
          </a:r>
          <a:endParaRPr lang="en-NL" dirty="0"/>
        </a:p>
      </dgm:t>
    </dgm:pt>
    <dgm:pt modelId="{D8216654-44C5-49EB-ACE2-B4989BE2A96D}" type="parTrans" cxnId="{54015F0E-6947-4650-96AF-6E88AA678F80}">
      <dgm:prSet/>
      <dgm:spPr/>
      <dgm:t>
        <a:bodyPr/>
        <a:lstStyle/>
        <a:p>
          <a:endParaRPr lang="en-NL"/>
        </a:p>
      </dgm:t>
    </dgm:pt>
    <dgm:pt modelId="{E86A5913-273A-4EF5-8B8E-98B066D77839}" type="sibTrans" cxnId="{54015F0E-6947-4650-96AF-6E88AA678F80}">
      <dgm:prSet/>
      <dgm:spPr/>
      <dgm:t>
        <a:bodyPr/>
        <a:lstStyle/>
        <a:p>
          <a:endParaRPr lang="en-NL"/>
        </a:p>
      </dgm:t>
    </dgm:pt>
    <dgm:pt modelId="{F8FBB667-FFE1-4DB3-9201-7CAAECB75CF1}">
      <dgm:prSet phldrT="[Text]"/>
      <dgm:spPr/>
      <dgm:t>
        <a:bodyPr/>
        <a:lstStyle/>
        <a:p>
          <a:r>
            <a:rPr lang="en-GB" dirty="0"/>
            <a:t>Luxembourg</a:t>
          </a:r>
          <a:endParaRPr lang="en-NL" dirty="0"/>
        </a:p>
      </dgm:t>
    </dgm:pt>
    <dgm:pt modelId="{02AB8C4E-E18E-4F9A-98A1-745C1A8F2E87}" type="parTrans" cxnId="{A1D41B03-C71C-4162-9D7C-44B9F534F2BE}">
      <dgm:prSet/>
      <dgm:spPr/>
      <dgm:t>
        <a:bodyPr/>
        <a:lstStyle/>
        <a:p>
          <a:endParaRPr lang="en-NL"/>
        </a:p>
      </dgm:t>
    </dgm:pt>
    <dgm:pt modelId="{175E8DEC-C4C0-4C50-AD54-8281BF1DDFEC}" type="sibTrans" cxnId="{A1D41B03-C71C-4162-9D7C-44B9F534F2BE}">
      <dgm:prSet/>
      <dgm:spPr/>
      <dgm:t>
        <a:bodyPr/>
        <a:lstStyle/>
        <a:p>
          <a:endParaRPr lang="en-NL"/>
        </a:p>
      </dgm:t>
    </dgm:pt>
    <dgm:pt modelId="{BA32A466-05E3-4CE2-A3A8-6B24045B5AA6}">
      <dgm:prSet phldrT="[Text]"/>
      <dgm:spPr/>
      <dgm:t>
        <a:bodyPr/>
        <a:lstStyle/>
        <a:p>
          <a:r>
            <a:rPr lang="en-GB" dirty="0"/>
            <a:t>Netherlands</a:t>
          </a:r>
          <a:endParaRPr lang="en-NL" dirty="0"/>
        </a:p>
      </dgm:t>
    </dgm:pt>
    <dgm:pt modelId="{8AD338A9-489B-4070-952B-8D37A54BC306}" type="parTrans" cxnId="{976F1674-12EE-481E-80F1-878A10BF9C4D}">
      <dgm:prSet/>
      <dgm:spPr/>
      <dgm:t>
        <a:bodyPr/>
        <a:lstStyle/>
        <a:p>
          <a:endParaRPr lang="en-NL"/>
        </a:p>
      </dgm:t>
    </dgm:pt>
    <dgm:pt modelId="{82609817-A416-4802-AA86-756CD5FCC7A4}" type="sibTrans" cxnId="{976F1674-12EE-481E-80F1-878A10BF9C4D}">
      <dgm:prSet/>
      <dgm:spPr/>
      <dgm:t>
        <a:bodyPr/>
        <a:lstStyle/>
        <a:p>
          <a:endParaRPr lang="en-NL"/>
        </a:p>
      </dgm:t>
    </dgm:pt>
    <dgm:pt modelId="{35C3610C-A1DA-4344-B41B-D66410DF3079}">
      <dgm:prSet phldrT="[Text]"/>
      <dgm:spPr/>
      <dgm:t>
        <a:bodyPr/>
        <a:lstStyle/>
        <a:p>
          <a:r>
            <a:rPr lang="en-GB" dirty="0"/>
            <a:t>Poland</a:t>
          </a:r>
          <a:endParaRPr lang="en-NL" dirty="0"/>
        </a:p>
      </dgm:t>
    </dgm:pt>
    <dgm:pt modelId="{336F7B35-A555-4CA5-85E9-33C937EB0699}" type="parTrans" cxnId="{A05A71DC-E67A-4C52-8D98-D7B142452C69}">
      <dgm:prSet/>
      <dgm:spPr/>
      <dgm:t>
        <a:bodyPr/>
        <a:lstStyle/>
        <a:p>
          <a:endParaRPr lang="en-NL"/>
        </a:p>
      </dgm:t>
    </dgm:pt>
    <dgm:pt modelId="{43134D28-185A-45AB-8C27-55706C5E0DE3}" type="sibTrans" cxnId="{A05A71DC-E67A-4C52-8D98-D7B142452C69}">
      <dgm:prSet/>
      <dgm:spPr/>
      <dgm:t>
        <a:bodyPr/>
        <a:lstStyle/>
        <a:p>
          <a:endParaRPr lang="en-NL"/>
        </a:p>
      </dgm:t>
    </dgm:pt>
    <dgm:pt modelId="{E6AF0AF2-14EE-4602-8F42-F1DB2DDFAFC4}">
      <dgm:prSet phldrT="[Text]"/>
      <dgm:spPr/>
      <dgm:t>
        <a:bodyPr/>
        <a:lstStyle/>
        <a:p>
          <a:r>
            <a:rPr lang="en-GB" dirty="0"/>
            <a:t>Portugal</a:t>
          </a:r>
          <a:endParaRPr lang="en-NL" dirty="0"/>
        </a:p>
      </dgm:t>
    </dgm:pt>
    <dgm:pt modelId="{FCA2F42F-E63B-4BB9-B5D5-562EA93C898A}" type="parTrans" cxnId="{E3A309F5-14E6-4B96-A173-FAE856D632A2}">
      <dgm:prSet/>
      <dgm:spPr/>
      <dgm:t>
        <a:bodyPr/>
        <a:lstStyle/>
        <a:p>
          <a:endParaRPr lang="en-NL"/>
        </a:p>
      </dgm:t>
    </dgm:pt>
    <dgm:pt modelId="{30F9DBC7-C732-47B9-B53A-95A283416F96}" type="sibTrans" cxnId="{E3A309F5-14E6-4B96-A173-FAE856D632A2}">
      <dgm:prSet/>
      <dgm:spPr/>
      <dgm:t>
        <a:bodyPr/>
        <a:lstStyle/>
        <a:p>
          <a:endParaRPr lang="en-NL"/>
        </a:p>
      </dgm:t>
    </dgm:pt>
    <dgm:pt modelId="{F3FA79BD-CA0C-4483-AB7B-A1ABB6C17FA7}">
      <dgm:prSet phldrT="[Text]"/>
      <dgm:spPr/>
      <dgm:t>
        <a:bodyPr/>
        <a:lstStyle/>
        <a:p>
          <a:r>
            <a:rPr lang="en-GB" dirty="0"/>
            <a:t>Slovenia</a:t>
          </a:r>
          <a:endParaRPr lang="en-NL" dirty="0"/>
        </a:p>
      </dgm:t>
    </dgm:pt>
    <dgm:pt modelId="{053EEA90-C886-413B-9A98-298EF504B209}" type="parTrans" cxnId="{69595EFA-6385-4876-A255-2EA54A8AD41E}">
      <dgm:prSet/>
      <dgm:spPr/>
      <dgm:t>
        <a:bodyPr/>
        <a:lstStyle/>
        <a:p>
          <a:endParaRPr lang="en-NL"/>
        </a:p>
      </dgm:t>
    </dgm:pt>
    <dgm:pt modelId="{E6DE6B4D-BC6B-41E6-AB41-5C657824C02D}" type="sibTrans" cxnId="{69595EFA-6385-4876-A255-2EA54A8AD41E}">
      <dgm:prSet/>
      <dgm:spPr/>
      <dgm:t>
        <a:bodyPr/>
        <a:lstStyle/>
        <a:p>
          <a:endParaRPr lang="en-NL"/>
        </a:p>
      </dgm:t>
    </dgm:pt>
    <dgm:pt modelId="{74AB611A-DA95-4591-B1F5-1FBDA7A7B2FE}">
      <dgm:prSet phldrT="[Text]"/>
      <dgm:spPr/>
      <dgm:t>
        <a:bodyPr/>
        <a:lstStyle/>
        <a:p>
          <a:r>
            <a:rPr lang="en-GB" dirty="0"/>
            <a:t>Spain</a:t>
          </a:r>
          <a:endParaRPr lang="en-NL" dirty="0"/>
        </a:p>
      </dgm:t>
    </dgm:pt>
    <dgm:pt modelId="{5E357651-2D81-44DC-9532-BB5FD4CA8D55}" type="parTrans" cxnId="{58C275B7-C6D2-452C-8327-8532C35D4AF8}">
      <dgm:prSet/>
      <dgm:spPr/>
      <dgm:t>
        <a:bodyPr/>
        <a:lstStyle/>
        <a:p>
          <a:endParaRPr lang="en-NL"/>
        </a:p>
      </dgm:t>
    </dgm:pt>
    <dgm:pt modelId="{2778FF21-FF96-4F1C-83C4-08CA43E3FC9F}" type="sibTrans" cxnId="{58C275B7-C6D2-452C-8327-8532C35D4AF8}">
      <dgm:prSet/>
      <dgm:spPr/>
      <dgm:t>
        <a:bodyPr/>
        <a:lstStyle/>
        <a:p>
          <a:endParaRPr lang="en-NL"/>
        </a:p>
      </dgm:t>
    </dgm:pt>
    <dgm:pt modelId="{1FA4DC62-A8B1-47ED-80F7-98075B50B831}">
      <dgm:prSet phldrT="[Text]"/>
      <dgm:spPr/>
      <dgm:t>
        <a:bodyPr/>
        <a:lstStyle/>
        <a:p>
          <a:r>
            <a:rPr lang="en-GB" dirty="0"/>
            <a:t>United Kingdom</a:t>
          </a:r>
          <a:endParaRPr lang="en-NL" dirty="0"/>
        </a:p>
      </dgm:t>
    </dgm:pt>
    <dgm:pt modelId="{6655F652-48EA-4192-8171-4BA47C04A95D}" type="parTrans" cxnId="{2885B574-E543-4C6B-9D91-9E9360729DCA}">
      <dgm:prSet/>
      <dgm:spPr/>
      <dgm:t>
        <a:bodyPr/>
        <a:lstStyle/>
        <a:p>
          <a:endParaRPr lang="en-NL"/>
        </a:p>
      </dgm:t>
    </dgm:pt>
    <dgm:pt modelId="{84986C44-BB3A-4E1D-BEA5-ADB91932CC94}" type="sibTrans" cxnId="{2885B574-E543-4C6B-9D91-9E9360729DCA}">
      <dgm:prSet/>
      <dgm:spPr/>
      <dgm:t>
        <a:bodyPr/>
        <a:lstStyle/>
        <a:p>
          <a:endParaRPr lang="en-NL"/>
        </a:p>
      </dgm:t>
    </dgm:pt>
    <dgm:pt modelId="{CF49C630-D62F-45A8-9A48-C3659688E4DA}" type="pres">
      <dgm:prSet presAssocID="{7F1FAA97-6E2E-44C2-822F-7DF8D1225E3D}" presName="Name0" presStyleCnt="0">
        <dgm:presLayoutVars>
          <dgm:dir/>
          <dgm:animLvl val="lvl"/>
          <dgm:resizeHandles val="exact"/>
        </dgm:presLayoutVars>
      </dgm:prSet>
      <dgm:spPr/>
    </dgm:pt>
    <dgm:pt modelId="{7A7D36A9-F2E7-4A57-8FC5-4A4B3E8ABE5C}" type="pres">
      <dgm:prSet presAssocID="{585164BC-645D-4F65-ACB0-45AF8D82A5D1}" presName="composite" presStyleCnt="0"/>
      <dgm:spPr/>
    </dgm:pt>
    <dgm:pt modelId="{8E1DA6D5-4C2D-4D81-B520-AB49ADE7FAAA}" type="pres">
      <dgm:prSet presAssocID="{585164BC-645D-4F65-ACB0-45AF8D82A5D1}" presName="parTx" presStyleLbl="alignNode1" presStyleIdx="0" presStyleCnt="4">
        <dgm:presLayoutVars>
          <dgm:chMax val="0"/>
          <dgm:chPref val="0"/>
          <dgm:bulletEnabled val="1"/>
        </dgm:presLayoutVars>
      </dgm:prSet>
      <dgm:spPr/>
    </dgm:pt>
    <dgm:pt modelId="{DC202FA1-2A86-484E-8723-B33940B00645}" type="pres">
      <dgm:prSet presAssocID="{585164BC-645D-4F65-ACB0-45AF8D82A5D1}" presName="desTx" presStyleLbl="alignAccFollowNode1" presStyleIdx="0" presStyleCnt="4">
        <dgm:presLayoutVars>
          <dgm:bulletEnabled val="1"/>
        </dgm:presLayoutVars>
      </dgm:prSet>
      <dgm:spPr/>
    </dgm:pt>
    <dgm:pt modelId="{4C53945C-FA29-4C8D-BFFA-89E82492F72B}" type="pres">
      <dgm:prSet presAssocID="{289F2F60-748C-4309-A8B2-6015BA014023}" presName="space" presStyleCnt="0"/>
      <dgm:spPr/>
    </dgm:pt>
    <dgm:pt modelId="{442BCDC9-66E5-486B-A996-7BFA6162916F}" type="pres">
      <dgm:prSet presAssocID="{3A224A7D-28AB-4BA9-9AD4-37952DC503DF}" presName="composite" presStyleCnt="0"/>
      <dgm:spPr/>
    </dgm:pt>
    <dgm:pt modelId="{670FD175-D6AD-4E86-AE66-378AEBDB3AA4}" type="pres">
      <dgm:prSet presAssocID="{3A224A7D-28AB-4BA9-9AD4-37952DC503DF}" presName="parTx" presStyleLbl="alignNode1" presStyleIdx="1" presStyleCnt="4">
        <dgm:presLayoutVars>
          <dgm:chMax val="0"/>
          <dgm:chPref val="0"/>
          <dgm:bulletEnabled val="1"/>
        </dgm:presLayoutVars>
      </dgm:prSet>
      <dgm:spPr/>
    </dgm:pt>
    <dgm:pt modelId="{14B847D1-D0E4-4C2C-95FB-D81DB5BE2A51}" type="pres">
      <dgm:prSet presAssocID="{3A224A7D-28AB-4BA9-9AD4-37952DC503DF}" presName="desTx" presStyleLbl="alignAccFollowNode1" presStyleIdx="1" presStyleCnt="4">
        <dgm:presLayoutVars>
          <dgm:bulletEnabled val="1"/>
        </dgm:presLayoutVars>
      </dgm:prSet>
      <dgm:spPr/>
    </dgm:pt>
    <dgm:pt modelId="{4CEF3135-6933-4190-9FEA-4026725BC5DF}" type="pres">
      <dgm:prSet presAssocID="{842DF294-FBFA-48AB-9AEA-935DAFFAB442}" presName="space" presStyleCnt="0"/>
      <dgm:spPr/>
    </dgm:pt>
    <dgm:pt modelId="{A12A3CA6-6F29-4DB0-B3BD-CFFDB16440C3}" type="pres">
      <dgm:prSet presAssocID="{45BF774F-9CCA-4178-9890-1FD572DD5544}" presName="composite" presStyleCnt="0"/>
      <dgm:spPr/>
    </dgm:pt>
    <dgm:pt modelId="{9105CC8B-5809-4452-AEE4-8BB20193D6D7}" type="pres">
      <dgm:prSet presAssocID="{45BF774F-9CCA-4178-9890-1FD572DD5544}" presName="parTx" presStyleLbl="alignNode1" presStyleIdx="2" presStyleCnt="4">
        <dgm:presLayoutVars>
          <dgm:chMax val="0"/>
          <dgm:chPref val="0"/>
          <dgm:bulletEnabled val="1"/>
        </dgm:presLayoutVars>
      </dgm:prSet>
      <dgm:spPr/>
    </dgm:pt>
    <dgm:pt modelId="{E37272BC-D08D-4CBA-9CBE-5AFD1C8410EE}" type="pres">
      <dgm:prSet presAssocID="{45BF774F-9CCA-4178-9890-1FD572DD5544}" presName="desTx" presStyleLbl="alignAccFollowNode1" presStyleIdx="2" presStyleCnt="4">
        <dgm:presLayoutVars>
          <dgm:bulletEnabled val="1"/>
        </dgm:presLayoutVars>
      </dgm:prSet>
      <dgm:spPr/>
    </dgm:pt>
    <dgm:pt modelId="{DB9B2BF7-5B7D-46D2-B6BA-CA5739536AD9}" type="pres">
      <dgm:prSet presAssocID="{A1C9CA55-2326-47CE-BE36-152E71175353}" presName="space" presStyleCnt="0"/>
      <dgm:spPr/>
    </dgm:pt>
    <dgm:pt modelId="{0B4F4A0B-7043-47AA-8F78-1DD69E43224D}" type="pres">
      <dgm:prSet presAssocID="{A98B4CB4-C382-4217-8E3F-3DCF6F5E1FE9}" presName="composite" presStyleCnt="0"/>
      <dgm:spPr/>
    </dgm:pt>
    <dgm:pt modelId="{40204A49-F11A-4767-B601-13946E843B1B}" type="pres">
      <dgm:prSet presAssocID="{A98B4CB4-C382-4217-8E3F-3DCF6F5E1FE9}" presName="parTx" presStyleLbl="alignNode1" presStyleIdx="3" presStyleCnt="4">
        <dgm:presLayoutVars>
          <dgm:chMax val="0"/>
          <dgm:chPref val="0"/>
          <dgm:bulletEnabled val="1"/>
        </dgm:presLayoutVars>
      </dgm:prSet>
      <dgm:spPr/>
    </dgm:pt>
    <dgm:pt modelId="{6B2689FE-86A2-4F56-B4C7-B3C54A78AD9E}" type="pres">
      <dgm:prSet presAssocID="{A98B4CB4-C382-4217-8E3F-3DCF6F5E1FE9}" presName="desTx" presStyleLbl="alignAccFollowNode1" presStyleIdx="3" presStyleCnt="4">
        <dgm:presLayoutVars>
          <dgm:bulletEnabled val="1"/>
        </dgm:presLayoutVars>
      </dgm:prSet>
      <dgm:spPr/>
    </dgm:pt>
  </dgm:ptLst>
  <dgm:cxnLst>
    <dgm:cxn modelId="{A1D41B03-C71C-4162-9D7C-44B9F534F2BE}" srcId="{A98B4CB4-C382-4217-8E3F-3DCF6F5E1FE9}" destId="{F8FBB667-FFE1-4DB3-9201-7CAAECB75CF1}" srcOrd="1" destOrd="0" parTransId="{02AB8C4E-E18E-4F9A-98A1-745C1A8F2E87}" sibTransId="{175E8DEC-C4C0-4C50-AD54-8281BF1DDFEC}"/>
    <dgm:cxn modelId="{629D930D-6AF1-4967-B065-C44B477DCAAC}" srcId="{3A224A7D-28AB-4BA9-9AD4-37952DC503DF}" destId="{84CE1B96-E52E-49E7-AF78-789BBDD52EFB}" srcOrd="5" destOrd="0" parTransId="{367380A9-4A59-49C5-950A-555B65C7E10E}" sibTransId="{2F17ED22-94A5-4CF6-A3EF-EAD3877B02E2}"/>
    <dgm:cxn modelId="{54015F0E-6947-4650-96AF-6E88AA678F80}" srcId="{45BF774F-9CCA-4178-9890-1FD572DD5544}" destId="{472C16B7-C5BA-4CF2-AACA-F2818562ACE4}" srcOrd="2" destOrd="0" parTransId="{D8216654-44C5-49EB-ACE2-B4989BE2A96D}" sibTransId="{E86A5913-273A-4EF5-8B8E-98B066D77839}"/>
    <dgm:cxn modelId="{F6072C15-D8CB-4B98-8E31-4D9232662B05}" type="presOf" srcId="{672F5FBA-A961-424F-BB72-4C2E4041E1E2}" destId="{DC202FA1-2A86-484E-8723-B33940B00645}" srcOrd="0" destOrd="2" presId="urn:microsoft.com/office/officeart/2005/8/layout/hList1"/>
    <dgm:cxn modelId="{084A3019-E156-48BC-BCF3-C081D023CAEB}" srcId="{585164BC-645D-4F65-ACB0-45AF8D82A5D1}" destId="{D5497F7B-CE47-4BB6-B641-0F27C8288F66}" srcOrd="1" destOrd="0" parTransId="{87B713E8-F49F-48EF-921C-A5C114C89527}" sibTransId="{54CEEC2E-DB7C-40DD-BD7F-78266C3DC4E3}"/>
    <dgm:cxn modelId="{A1AF631B-CFEB-465A-B0ED-B98915039C9C}" type="presOf" srcId="{7F1FAA97-6E2E-44C2-822F-7DF8D1225E3D}" destId="{CF49C630-D62F-45A8-9A48-C3659688E4DA}" srcOrd="0" destOrd="0" presId="urn:microsoft.com/office/officeart/2005/8/layout/hList1"/>
    <dgm:cxn modelId="{9B559C20-DA69-4784-A969-EBC437CAB5F8}" srcId="{7F1FAA97-6E2E-44C2-822F-7DF8D1225E3D}" destId="{585164BC-645D-4F65-ACB0-45AF8D82A5D1}" srcOrd="0" destOrd="0" parTransId="{B69EB321-8CC5-4FCB-B2D5-8D74DB7F3167}" sibTransId="{289F2F60-748C-4309-A8B2-6015BA014023}"/>
    <dgm:cxn modelId="{B62FCD27-34A9-4769-AFD5-0FF57058425D}" srcId="{45BF774F-9CCA-4178-9890-1FD572DD5544}" destId="{918A97A8-9F07-45D9-B38E-38114A8C7C0E}" srcOrd="1" destOrd="0" parTransId="{2D102BB5-198E-4ADD-9531-C4EBC1F0E896}" sibTransId="{D5E4D844-49F1-41DA-8FB4-96084778DF2A}"/>
    <dgm:cxn modelId="{18A74F33-8E90-4BAC-A779-21626BAF2AC6}" srcId="{3A224A7D-28AB-4BA9-9AD4-37952DC503DF}" destId="{60632642-1EFF-44C9-9FF6-F8DCD518A398}" srcOrd="7" destOrd="0" parTransId="{284E0E07-7BA3-4788-BDCC-11F0D443DA44}" sibTransId="{82DB9AC8-C401-4F90-8A9D-FC5E3C11E2EC}"/>
    <dgm:cxn modelId="{43007234-EAEF-4186-AD1F-38FD65F91932}" type="presOf" srcId="{F8FBB667-FFE1-4DB3-9201-7CAAECB75CF1}" destId="{6B2689FE-86A2-4F56-B4C7-B3C54A78AD9E}" srcOrd="0" destOrd="1" presId="urn:microsoft.com/office/officeart/2005/8/layout/hList1"/>
    <dgm:cxn modelId="{D6CFC636-AB54-459A-BE2C-E73AADA20D8F}" srcId="{3A224A7D-28AB-4BA9-9AD4-37952DC503DF}" destId="{F7CDF745-CE19-4452-A6BF-0DC7072AFA5D}" srcOrd="4" destOrd="0" parTransId="{34D7F1C7-EF1F-4A73-923A-3D6AD5F27A9F}" sibTransId="{2EAAF6A8-0FEE-47ED-A1DC-6AB489FF8037}"/>
    <dgm:cxn modelId="{2229B237-8E8A-4AFF-A79A-3D75A530BA4E}" srcId="{45BF774F-9CCA-4178-9890-1FD572DD5544}" destId="{F85C6CD0-4531-4032-B8E4-E8392AF0B250}" srcOrd="0" destOrd="0" parTransId="{FA8720E9-D97B-45DF-84CB-78CF7C1F50EF}" sibTransId="{538AFAF0-1688-4B69-8A5E-5F2396B731E4}"/>
    <dgm:cxn modelId="{BC789A5F-646B-4706-A26F-871C18B1A5D2}" srcId="{7F1FAA97-6E2E-44C2-822F-7DF8D1225E3D}" destId="{3A224A7D-28AB-4BA9-9AD4-37952DC503DF}" srcOrd="1" destOrd="0" parTransId="{D1E78D4C-29D3-4961-B831-134860EAC94B}" sibTransId="{842DF294-FBFA-48AB-9AEA-935DAFFAB442}"/>
    <dgm:cxn modelId="{9DB56F63-D9FD-46FD-97C6-55EF928A5067}" srcId="{3A224A7D-28AB-4BA9-9AD4-37952DC503DF}" destId="{C682E309-9A10-4C17-A44A-3396C5799DED}" srcOrd="3" destOrd="0" parTransId="{DA1D6377-1B57-4686-B93E-D89F7AD3A899}" sibTransId="{63AB050D-A163-4F8E-AC9C-EABCC4B69CD3}"/>
    <dgm:cxn modelId="{189C7A43-BCAA-47A3-B7E7-522C8959675B}" srcId="{585164BC-645D-4F65-ACB0-45AF8D82A5D1}" destId="{B01D8B6C-5A00-48EC-A6FD-2925D57C4789}" srcOrd="6" destOrd="0" parTransId="{D1A4EA53-BFF4-4F84-932A-FC01FE78CB8E}" sibTransId="{6AADFADC-FB83-4430-8B60-396D6D0FC7AC}"/>
    <dgm:cxn modelId="{D972AD64-582D-41D7-8B13-45DE5CECEC2B}" srcId="{585164BC-645D-4F65-ACB0-45AF8D82A5D1}" destId="{672F5FBA-A961-424F-BB72-4C2E4041E1E2}" srcOrd="2" destOrd="0" parTransId="{C8CE1CFB-EBB7-4C7D-8980-AB309F3C896A}" sibTransId="{14D87B62-25D6-424A-B358-8916023C71B8}"/>
    <dgm:cxn modelId="{661C1C67-64A2-4F4E-A41A-889148A68478}" type="presOf" srcId="{078631BD-1B63-45C7-B61F-948C89074AA5}" destId="{DC202FA1-2A86-484E-8723-B33940B00645}" srcOrd="0" destOrd="3" presId="urn:microsoft.com/office/officeart/2005/8/layout/hList1"/>
    <dgm:cxn modelId="{11D1EC67-938E-429F-B494-D1D27653E2E8}" type="presOf" srcId="{C682E309-9A10-4C17-A44A-3396C5799DED}" destId="{14B847D1-D0E4-4C2C-95FB-D81DB5BE2A51}" srcOrd="0" destOrd="3" presId="urn:microsoft.com/office/officeart/2005/8/layout/hList1"/>
    <dgm:cxn modelId="{F8FE856C-5492-4782-993B-E9457F6A5575}" type="presOf" srcId="{F7CDF745-CE19-4452-A6BF-0DC7072AFA5D}" destId="{14B847D1-D0E4-4C2C-95FB-D81DB5BE2A51}" srcOrd="0" destOrd="4" presId="urn:microsoft.com/office/officeart/2005/8/layout/hList1"/>
    <dgm:cxn modelId="{4660A650-902D-45F0-BB3A-F6B469744CB2}" type="presOf" srcId="{F85C6CD0-4531-4032-B8E4-E8392AF0B250}" destId="{E37272BC-D08D-4CBA-9CBE-5AFD1C8410EE}" srcOrd="0" destOrd="0" presId="urn:microsoft.com/office/officeart/2005/8/layout/hList1"/>
    <dgm:cxn modelId="{976F1674-12EE-481E-80F1-878A10BF9C4D}" srcId="{A98B4CB4-C382-4217-8E3F-3DCF6F5E1FE9}" destId="{BA32A466-05E3-4CE2-A3A8-6B24045B5AA6}" srcOrd="2" destOrd="0" parTransId="{8AD338A9-489B-4070-952B-8D37A54BC306}" sibTransId="{82609817-A416-4802-AA86-756CD5FCC7A4}"/>
    <dgm:cxn modelId="{2885B574-E543-4C6B-9D91-9E9360729DCA}" srcId="{A98B4CB4-C382-4217-8E3F-3DCF6F5E1FE9}" destId="{1FA4DC62-A8B1-47ED-80F7-98075B50B831}" srcOrd="7" destOrd="0" parTransId="{6655F652-48EA-4192-8171-4BA47C04A95D}" sibTransId="{84986C44-BB3A-4E1D-BEA5-ADB91932CC94}"/>
    <dgm:cxn modelId="{36FD5277-C0F2-442E-AC5B-BDB444225D03}" type="presOf" srcId="{585164BC-645D-4F65-ACB0-45AF8D82A5D1}" destId="{8E1DA6D5-4C2D-4D81-B520-AB49ADE7FAAA}" srcOrd="0" destOrd="0" presId="urn:microsoft.com/office/officeart/2005/8/layout/hList1"/>
    <dgm:cxn modelId="{74A0205A-E058-484A-8998-354835AC9F37}" type="presOf" srcId="{A98B4CB4-C382-4217-8E3F-3DCF6F5E1FE9}" destId="{40204A49-F11A-4767-B601-13946E843B1B}" srcOrd="0" destOrd="0" presId="urn:microsoft.com/office/officeart/2005/8/layout/hList1"/>
    <dgm:cxn modelId="{2836A47B-921F-4E30-AD54-2655D2B0C0AB}" type="presOf" srcId="{E8EB7F64-015F-44A5-BADD-2A88BAD3F707}" destId="{14B847D1-D0E4-4C2C-95FB-D81DB5BE2A51}" srcOrd="0" destOrd="1" presId="urn:microsoft.com/office/officeart/2005/8/layout/hList1"/>
    <dgm:cxn modelId="{DB49FE81-B2E0-4C3B-B038-B53665DCC428}" srcId="{A98B4CB4-C382-4217-8E3F-3DCF6F5E1FE9}" destId="{5C54E7CA-6E1C-41DA-A3C9-14919F156897}" srcOrd="0" destOrd="0" parTransId="{69EF18C1-34F9-44C6-A465-A1CD92994C19}" sibTransId="{2F14B663-1B2E-46AB-AAC6-DDAA2713B438}"/>
    <dgm:cxn modelId="{C7A8F087-E3E8-4908-BFD0-07B729E88D03}" srcId="{585164BC-645D-4F65-ACB0-45AF8D82A5D1}" destId="{802F7E8E-9D3D-4CC0-95B8-1E9981624140}" srcOrd="4" destOrd="0" parTransId="{D0CDD264-F37E-4D86-8884-9A19D30F607B}" sibTransId="{55A6B421-7659-41C2-8395-78F70AA2DEAF}"/>
    <dgm:cxn modelId="{78FC308B-74B8-469D-80C4-FA7957067D8C}" type="presOf" srcId="{BA32A466-05E3-4CE2-A3A8-6B24045B5AA6}" destId="{6B2689FE-86A2-4F56-B4C7-B3C54A78AD9E}" srcOrd="0" destOrd="2" presId="urn:microsoft.com/office/officeart/2005/8/layout/hList1"/>
    <dgm:cxn modelId="{422DFE8E-A9F2-430A-AE12-DFBE1EE951EA}" type="presOf" srcId="{472C16B7-C5BA-4CF2-AACA-F2818562ACE4}" destId="{E37272BC-D08D-4CBA-9CBE-5AFD1C8410EE}" srcOrd="0" destOrd="2" presId="urn:microsoft.com/office/officeart/2005/8/layout/hList1"/>
    <dgm:cxn modelId="{992F9597-B15C-40F7-A90C-D2212CFCCB94}" type="presOf" srcId="{B01D8B6C-5A00-48EC-A6FD-2925D57C4789}" destId="{DC202FA1-2A86-484E-8723-B33940B00645}" srcOrd="0" destOrd="6" presId="urn:microsoft.com/office/officeart/2005/8/layout/hList1"/>
    <dgm:cxn modelId="{70EAA298-5845-45A3-8F3F-D80AF17A1398}" type="presOf" srcId="{60632642-1EFF-44C9-9FF6-F8DCD518A398}" destId="{14B847D1-D0E4-4C2C-95FB-D81DB5BE2A51}" srcOrd="0" destOrd="7" presId="urn:microsoft.com/office/officeart/2005/8/layout/hList1"/>
    <dgm:cxn modelId="{67AFB399-2782-4881-A13F-5E854D504755}" type="presOf" srcId="{5C54E7CA-6E1C-41DA-A3C9-14919F156897}" destId="{6B2689FE-86A2-4F56-B4C7-B3C54A78AD9E}" srcOrd="0" destOrd="0" presId="urn:microsoft.com/office/officeart/2005/8/layout/hList1"/>
    <dgm:cxn modelId="{E0D115A0-B470-420C-8AC6-79211DB9A867}" type="presOf" srcId="{F3FA79BD-CA0C-4483-AB7B-A1ABB6C17FA7}" destId="{6B2689FE-86A2-4F56-B4C7-B3C54A78AD9E}" srcOrd="0" destOrd="5" presId="urn:microsoft.com/office/officeart/2005/8/layout/hList1"/>
    <dgm:cxn modelId="{0690CEA9-9509-4D54-9427-99808426149C}" type="presOf" srcId="{3A224A7D-28AB-4BA9-9AD4-37952DC503DF}" destId="{670FD175-D6AD-4E86-AE66-378AEBDB3AA4}" srcOrd="0" destOrd="0" presId="urn:microsoft.com/office/officeart/2005/8/layout/hList1"/>
    <dgm:cxn modelId="{8B1EFAAF-5AA4-4655-A387-15E9265A6E36}" type="presOf" srcId="{5C7D2364-73D8-4ED0-BBB1-6BC88CB11719}" destId="{DC202FA1-2A86-484E-8723-B33940B00645}" srcOrd="0" destOrd="0" presId="urn:microsoft.com/office/officeart/2005/8/layout/hList1"/>
    <dgm:cxn modelId="{C95675B0-FD99-4F71-BDEC-9291B40D8AB1}" type="presOf" srcId="{6F10B9FD-ABFD-49E7-B119-69F7E1B854DF}" destId="{14B847D1-D0E4-4C2C-95FB-D81DB5BE2A51}" srcOrd="0" destOrd="6" presId="urn:microsoft.com/office/officeart/2005/8/layout/hList1"/>
    <dgm:cxn modelId="{BF01FCB0-A155-4453-B8ED-D5DD52513725}" type="presOf" srcId="{84CE1B96-E52E-49E7-AF78-789BBDD52EFB}" destId="{14B847D1-D0E4-4C2C-95FB-D81DB5BE2A51}" srcOrd="0" destOrd="5" presId="urn:microsoft.com/office/officeart/2005/8/layout/hList1"/>
    <dgm:cxn modelId="{204BBEB1-519F-421B-9916-C6E879CC30D9}" type="presOf" srcId="{E6AF0AF2-14EE-4602-8F42-F1DB2DDFAFC4}" destId="{6B2689FE-86A2-4F56-B4C7-B3C54A78AD9E}" srcOrd="0" destOrd="4" presId="urn:microsoft.com/office/officeart/2005/8/layout/hList1"/>
    <dgm:cxn modelId="{3B1F24B2-C3F3-4731-B59E-8A1AD2ED52CA}" type="presOf" srcId="{D5497F7B-CE47-4BB6-B641-0F27C8288F66}" destId="{DC202FA1-2A86-484E-8723-B33940B00645}" srcOrd="0" destOrd="1" presId="urn:microsoft.com/office/officeart/2005/8/layout/hList1"/>
    <dgm:cxn modelId="{5DE622B6-EDA7-4C75-AF0A-80C811B43205}" type="presOf" srcId="{918A97A8-9F07-45D9-B38E-38114A8C7C0E}" destId="{E37272BC-D08D-4CBA-9CBE-5AFD1C8410EE}" srcOrd="0" destOrd="1" presId="urn:microsoft.com/office/officeart/2005/8/layout/hList1"/>
    <dgm:cxn modelId="{58C275B7-C6D2-452C-8327-8532C35D4AF8}" srcId="{A98B4CB4-C382-4217-8E3F-3DCF6F5E1FE9}" destId="{74AB611A-DA95-4591-B1F5-1FBDA7A7B2FE}" srcOrd="6" destOrd="0" parTransId="{5E357651-2D81-44DC-9532-BB5FD4CA8D55}" sibTransId="{2778FF21-FF96-4F1C-83C4-08CA43E3FC9F}"/>
    <dgm:cxn modelId="{71D7F9BA-9A6B-4BAA-B8E1-366A2502523E}" srcId="{585164BC-645D-4F65-ACB0-45AF8D82A5D1}" destId="{40616C5F-0C47-41A6-BEE0-6795417D879A}" srcOrd="5" destOrd="0" parTransId="{A698D37E-E1DF-499B-8D37-34F7F746AEA4}" sibTransId="{59892C28-98BE-4808-BF53-C2A0A847DB9A}"/>
    <dgm:cxn modelId="{567E79BE-48BB-40D7-ABDF-6BFB1D4E6CA5}" srcId="{585164BC-645D-4F65-ACB0-45AF8D82A5D1}" destId="{5C7D2364-73D8-4ED0-BBB1-6BC88CB11719}" srcOrd="0" destOrd="0" parTransId="{E9FCA2BC-365B-4EC1-B13F-30CC86DDB857}" sibTransId="{A26775CB-D900-4F19-86D8-CFE183524D0D}"/>
    <dgm:cxn modelId="{8CC9E6C0-FD07-4848-9E5C-249A54BDD8B2}" type="presOf" srcId="{2C418D6D-5291-4AE9-AD5C-9E72153239E8}" destId="{14B847D1-D0E4-4C2C-95FB-D81DB5BE2A51}" srcOrd="0" destOrd="2" presId="urn:microsoft.com/office/officeart/2005/8/layout/hList1"/>
    <dgm:cxn modelId="{BABE23C2-A026-4234-AF75-92DD4565B33F}" type="presOf" srcId="{35C3610C-A1DA-4344-B41B-D66410DF3079}" destId="{6B2689FE-86A2-4F56-B4C7-B3C54A78AD9E}" srcOrd="0" destOrd="3" presId="urn:microsoft.com/office/officeart/2005/8/layout/hList1"/>
    <dgm:cxn modelId="{4F7268C3-433E-4BC8-A37B-57D723B837A2}" srcId="{3A224A7D-28AB-4BA9-9AD4-37952DC503DF}" destId="{E3583DC6-4813-47E3-8DE5-99B170A1C8D9}" srcOrd="0" destOrd="0" parTransId="{0CD8BDCE-6F14-4E5B-9855-9E09404EE041}" sibTransId="{2F4F9034-EE1A-4877-A282-1850BEF35481}"/>
    <dgm:cxn modelId="{4D77E8C4-F294-4AB7-8DD6-079FDA6C129A}" type="presOf" srcId="{802F7E8E-9D3D-4CC0-95B8-1E9981624140}" destId="{DC202FA1-2A86-484E-8723-B33940B00645}" srcOrd="0" destOrd="4" presId="urn:microsoft.com/office/officeart/2005/8/layout/hList1"/>
    <dgm:cxn modelId="{74FE0CC9-502D-41AE-AF24-F33D0DEE072C}" srcId="{7F1FAA97-6E2E-44C2-822F-7DF8D1225E3D}" destId="{45BF774F-9CCA-4178-9890-1FD572DD5544}" srcOrd="2" destOrd="0" parTransId="{6860B801-10B6-4170-B6F9-F892171D397E}" sibTransId="{A1C9CA55-2326-47CE-BE36-152E71175353}"/>
    <dgm:cxn modelId="{4B0C3CCF-A153-4DC7-BE1F-F0D9E5C03984}" srcId="{3A224A7D-28AB-4BA9-9AD4-37952DC503DF}" destId="{6F10B9FD-ABFD-49E7-B119-69F7E1B854DF}" srcOrd="6" destOrd="0" parTransId="{F5EDC277-D151-47FA-A52A-7B4DA8A7359E}" sibTransId="{041B5EA4-2D61-4165-BDC9-CBFCED53A8A6}"/>
    <dgm:cxn modelId="{53D34FD0-498D-436B-B53F-9012B5021049}" srcId="{3A224A7D-28AB-4BA9-9AD4-37952DC503DF}" destId="{E8EB7F64-015F-44A5-BADD-2A88BAD3F707}" srcOrd="1" destOrd="0" parTransId="{9D72F070-FDA5-4B98-B5B0-62198AFD3AE7}" sibTransId="{572BC348-0D2D-443E-B273-44E25863AC35}"/>
    <dgm:cxn modelId="{A05A71DC-E67A-4C52-8D98-D7B142452C69}" srcId="{A98B4CB4-C382-4217-8E3F-3DCF6F5E1FE9}" destId="{35C3610C-A1DA-4344-B41B-D66410DF3079}" srcOrd="3" destOrd="0" parTransId="{336F7B35-A555-4CA5-85E9-33C937EB0699}" sibTransId="{43134D28-185A-45AB-8C27-55706C5E0DE3}"/>
    <dgm:cxn modelId="{4C9A13E2-54C3-4AF6-8CFC-2662A30ADC11}" type="presOf" srcId="{E3583DC6-4813-47E3-8DE5-99B170A1C8D9}" destId="{14B847D1-D0E4-4C2C-95FB-D81DB5BE2A51}" srcOrd="0" destOrd="0" presId="urn:microsoft.com/office/officeart/2005/8/layout/hList1"/>
    <dgm:cxn modelId="{4421EDE3-5687-4C8E-BB1E-252FD909F480}" type="presOf" srcId="{45BF774F-9CCA-4178-9890-1FD572DD5544}" destId="{9105CC8B-5809-4452-AEE4-8BB20193D6D7}" srcOrd="0" destOrd="0" presId="urn:microsoft.com/office/officeart/2005/8/layout/hList1"/>
    <dgm:cxn modelId="{D3D0BAEB-BA15-4951-BCF6-AB14CA18A36B}" srcId="{7F1FAA97-6E2E-44C2-822F-7DF8D1225E3D}" destId="{A98B4CB4-C382-4217-8E3F-3DCF6F5E1FE9}" srcOrd="3" destOrd="0" parTransId="{94A2C7F0-1636-4DCA-AF6B-5FACF989647E}" sibTransId="{76E657AD-4564-4A99-BA14-CBCE527167AD}"/>
    <dgm:cxn modelId="{E3A309F5-14E6-4B96-A173-FAE856D632A2}" srcId="{A98B4CB4-C382-4217-8E3F-3DCF6F5E1FE9}" destId="{E6AF0AF2-14EE-4602-8F42-F1DB2DDFAFC4}" srcOrd="4" destOrd="0" parTransId="{FCA2F42F-E63B-4BB9-B5D5-562EA93C898A}" sibTransId="{30F9DBC7-C732-47B9-B53A-95A283416F96}"/>
    <dgm:cxn modelId="{B30170F8-F4BE-4619-9F28-50AFA395EAB0}" type="presOf" srcId="{1FA4DC62-A8B1-47ED-80F7-98075B50B831}" destId="{6B2689FE-86A2-4F56-B4C7-B3C54A78AD9E}" srcOrd="0" destOrd="7" presId="urn:microsoft.com/office/officeart/2005/8/layout/hList1"/>
    <dgm:cxn modelId="{290AD9F8-148E-45F9-BA12-4638A8A910FC}" type="presOf" srcId="{40616C5F-0C47-41A6-BEE0-6795417D879A}" destId="{DC202FA1-2A86-484E-8723-B33940B00645}" srcOrd="0" destOrd="5" presId="urn:microsoft.com/office/officeart/2005/8/layout/hList1"/>
    <dgm:cxn modelId="{69595EFA-6385-4876-A255-2EA54A8AD41E}" srcId="{A98B4CB4-C382-4217-8E3F-3DCF6F5E1FE9}" destId="{F3FA79BD-CA0C-4483-AB7B-A1ABB6C17FA7}" srcOrd="5" destOrd="0" parTransId="{053EEA90-C886-413B-9A98-298EF504B209}" sibTransId="{E6DE6B4D-BC6B-41E6-AB41-5C657824C02D}"/>
    <dgm:cxn modelId="{7B0DAEFA-143D-4F8A-B786-96065726A097}" srcId="{585164BC-645D-4F65-ACB0-45AF8D82A5D1}" destId="{078631BD-1B63-45C7-B61F-948C89074AA5}" srcOrd="3" destOrd="0" parTransId="{E2ADD5E1-0BA5-43D8-A341-0123F8B64780}" sibTransId="{47F95882-8461-442A-98A4-7400BA4675A2}"/>
    <dgm:cxn modelId="{A6B61EFB-1F49-40B4-98E5-55AEF139A7E9}" srcId="{3A224A7D-28AB-4BA9-9AD4-37952DC503DF}" destId="{2C418D6D-5291-4AE9-AD5C-9E72153239E8}" srcOrd="2" destOrd="0" parTransId="{40CE1221-A1F0-4315-B71B-BB4683F1041F}" sibTransId="{8422CE30-72CF-4572-A6EC-81EE6B5E6B1E}"/>
    <dgm:cxn modelId="{934598FF-13B3-4D5A-8B09-2F5F882EEB2E}" type="presOf" srcId="{74AB611A-DA95-4591-B1F5-1FBDA7A7B2FE}" destId="{6B2689FE-86A2-4F56-B4C7-B3C54A78AD9E}" srcOrd="0" destOrd="6" presId="urn:microsoft.com/office/officeart/2005/8/layout/hList1"/>
    <dgm:cxn modelId="{2DAA1317-249E-499A-9F28-A1788DD57BDE}" type="presParOf" srcId="{CF49C630-D62F-45A8-9A48-C3659688E4DA}" destId="{7A7D36A9-F2E7-4A57-8FC5-4A4B3E8ABE5C}" srcOrd="0" destOrd="0" presId="urn:microsoft.com/office/officeart/2005/8/layout/hList1"/>
    <dgm:cxn modelId="{7BFC0FC9-7A74-4EC9-91E0-B132AD9FE0DF}" type="presParOf" srcId="{7A7D36A9-F2E7-4A57-8FC5-4A4B3E8ABE5C}" destId="{8E1DA6D5-4C2D-4D81-B520-AB49ADE7FAAA}" srcOrd="0" destOrd="0" presId="urn:microsoft.com/office/officeart/2005/8/layout/hList1"/>
    <dgm:cxn modelId="{48AD5AE6-4FA1-4710-915D-3D582530E13F}" type="presParOf" srcId="{7A7D36A9-F2E7-4A57-8FC5-4A4B3E8ABE5C}" destId="{DC202FA1-2A86-484E-8723-B33940B00645}" srcOrd="1" destOrd="0" presId="urn:microsoft.com/office/officeart/2005/8/layout/hList1"/>
    <dgm:cxn modelId="{3FAD6FC8-A87E-48F3-904E-3095DDCA848C}" type="presParOf" srcId="{CF49C630-D62F-45A8-9A48-C3659688E4DA}" destId="{4C53945C-FA29-4C8D-BFFA-89E82492F72B}" srcOrd="1" destOrd="0" presId="urn:microsoft.com/office/officeart/2005/8/layout/hList1"/>
    <dgm:cxn modelId="{CA0B840C-015D-4BB9-8E72-0D918F539643}" type="presParOf" srcId="{CF49C630-D62F-45A8-9A48-C3659688E4DA}" destId="{442BCDC9-66E5-486B-A996-7BFA6162916F}" srcOrd="2" destOrd="0" presId="urn:microsoft.com/office/officeart/2005/8/layout/hList1"/>
    <dgm:cxn modelId="{0E92D270-4064-49C2-9AFA-AE5CC50A516D}" type="presParOf" srcId="{442BCDC9-66E5-486B-A996-7BFA6162916F}" destId="{670FD175-D6AD-4E86-AE66-378AEBDB3AA4}" srcOrd="0" destOrd="0" presId="urn:microsoft.com/office/officeart/2005/8/layout/hList1"/>
    <dgm:cxn modelId="{479FD1E0-897B-4DDB-9B1E-DB37A3726D52}" type="presParOf" srcId="{442BCDC9-66E5-486B-A996-7BFA6162916F}" destId="{14B847D1-D0E4-4C2C-95FB-D81DB5BE2A51}" srcOrd="1" destOrd="0" presId="urn:microsoft.com/office/officeart/2005/8/layout/hList1"/>
    <dgm:cxn modelId="{4C6C4AC7-25D0-4088-A70E-7A7E0F35DC0D}" type="presParOf" srcId="{CF49C630-D62F-45A8-9A48-C3659688E4DA}" destId="{4CEF3135-6933-4190-9FEA-4026725BC5DF}" srcOrd="3" destOrd="0" presId="urn:microsoft.com/office/officeart/2005/8/layout/hList1"/>
    <dgm:cxn modelId="{5783BA88-3275-497E-B6D9-BD93281BB7A7}" type="presParOf" srcId="{CF49C630-D62F-45A8-9A48-C3659688E4DA}" destId="{A12A3CA6-6F29-4DB0-B3BD-CFFDB16440C3}" srcOrd="4" destOrd="0" presId="urn:microsoft.com/office/officeart/2005/8/layout/hList1"/>
    <dgm:cxn modelId="{97029D2F-7D12-41E9-BFDA-7865AD6A02E8}" type="presParOf" srcId="{A12A3CA6-6F29-4DB0-B3BD-CFFDB16440C3}" destId="{9105CC8B-5809-4452-AEE4-8BB20193D6D7}" srcOrd="0" destOrd="0" presId="urn:microsoft.com/office/officeart/2005/8/layout/hList1"/>
    <dgm:cxn modelId="{B558680A-4E0B-4A3E-B770-D532AC6F0588}" type="presParOf" srcId="{A12A3CA6-6F29-4DB0-B3BD-CFFDB16440C3}" destId="{E37272BC-D08D-4CBA-9CBE-5AFD1C8410EE}" srcOrd="1" destOrd="0" presId="urn:microsoft.com/office/officeart/2005/8/layout/hList1"/>
    <dgm:cxn modelId="{9EB71DAF-1BD6-4727-8A1F-14C8A7A0598A}" type="presParOf" srcId="{CF49C630-D62F-45A8-9A48-C3659688E4DA}" destId="{DB9B2BF7-5B7D-46D2-B6BA-CA5739536AD9}" srcOrd="5" destOrd="0" presId="urn:microsoft.com/office/officeart/2005/8/layout/hList1"/>
    <dgm:cxn modelId="{4F2D32AC-A1CD-45F5-B36F-76B597A2EF79}" type="presParOf" srcId="{CF49C630-D62F-45A8-9A48-C3659688E4DA}" destId="{0B4F4A0B-7043-47AA-8F78-1DD69E43224D}" srcOrd="6" destOrd="0" presId="urn:microsoft.com/office/officeart/2005/8/layout/hList1"/>
    <dgm:cxn modelId="{887FAE3D-BFAE-4737-81BA-ED0738BCAEFD}" type="presParOf" srcId="{0B4F4A0B-7043-47AA-8F78-1DD69E43224D}" destId="{40204A49-F11A-4767-B601-13946E843B1B}" srcOrd="0" destOrd="0" presId="urn:microsoft.com/office/officeart/2005/8/layout/hList1"/>
    <dgm:cxn modelId="{C8E68834-CE13-46E8-B7FC-86BD5DFE47DE}" type="presParOf" srcId="{0B4F4A0B-7043-47AA-8F78-1DD69E43224D}" destId="{6B2689FE-86A2-4F56-B4C7-B3C54A78AD9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1DA6D5-4C2D-4D81-B520-AB49ADE7FAAA}">
      <dsp:nvSpPr>
        <dsp:cNvPr id="0" name=""/>
        <dsp:cNvSpPr/>
      </dsp:nvSpPr>
      <dsp:spPr>
        <a:xfrm>
          <a:off x="3666" y="29987"/>
          <a:ext cx="2204803" cy="8339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kern="1200" dirty="0"/>
            <a:t>Up to €15,000</a:t>
          </a:r>
          <a:endParaRPr lang="en-NL" sz="2300" kern="1200" dirty="0"/>
        </a:p>
      </dsp:txBody>
      <dsp:txXfrm>
        <a:off x="3666" y="29987"/>
        <a:ext cx="2204803" cy="833901"/>
      </dsp:txXfrm>
    </dsp:sp>
    <dsp:sp modelId="{DC202FA1-2A86-484E-8723-B33940B00645}">
      <dsp:nvSpPr>
        <dsp:cNvPr id="0" name=""/>
        <dsp:cNvSpPr/>
      </dsp:nvSpPr>
      <dsp:spPr>
        <a:xfrm>
          <a:off x="3666" y="863888"/>
          <a:ext cx="2204803" cy="36302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Bulgaria</a:t>
          </a:r>
          <a:endParaRPr lang="en-NL" sz="2300" kern="1200" dirty="0"/>
        </a:p>
        <a:p>
          <a:pPr marL="228600" lvl="1" indent="-228600" algn="l" defTabSz="1022350">
            <a:lnSpc>
              <a:spcPct val="90000"/>
            </a:lnSpc>
            <a:spcBef>
              <a:spcPct val="0"/>
            </a:spcBef>
            <a:spcAft>
              <a:spcPct val="15000"/>
            </a:spcAft>
            <a:buChar char="•"/>
          </a:pPr>
          <a:r>
            <a:rPr lang="en-GB" sz="2300" kern="1200" dirty="0"/>
            <a:t>Estonia</a:t>
          </a:r>
          <a:endParaRPr lang="en-NL" sz="2300" kern="1200" dirty="0"/>
        </a:p>
        <a:p>
          <a:pPr marL="228600" lvl="1" indent="-228600" algn="l" defTabSz="1022350">
            <a:lnSpc>
              <a:spcPct val="90000"/>
            </a:lnSpc>
            <a:spcBef>
              <a:spcPct val="0"/>
            </a:spcBef>
            <a:spcAft>
              <a:spcPct val="15000"/>
            </a:spcAft>
            <a:buChar char="•"/>
          </a:pPr>
          <a:r>
            <a:rPr lang="en-GB" sz="2300" kern="1200" dirty="0"/>
            <a:t>Finland</a:t>
          </a:r>
          <a:endParaRPr lang="en-NL" sz="2300" kern="1200" dirty="0"/>
        </a:p>
        <a:p>
          <a:pPr marL="228600" lvl="1" indent="-228600" algn="l" defTabSz="1022350">
            <a:lnSpc>
              <a:spcPct val="90000"/>
            </a:lnSpc>
            <a:spcBef>
              <a:spcPct val="0"/>
            </a:spcBef>
            <a:spcAft>
              <a:spcPct val="15000"/>
            </a:spcAft>
            <a:buChar char="•"/>
          </a:pPr>
          <a:r>
            <a:rPr lang="en-GB" sz="2300" kern="1200" dirty="0"/>
            <a:t>France</a:t>
          </a:r>
          <a:endParaRPr lang="en-NL" sz="2300" kern="1200" dirty="0"/>
        </a:p>
        <a:p>
          <a:pPr marL="228600" lvl="1" indent="-228600" algn="l" defTabSz="1022350">
            <a:lnSpc>
              <a:spcPct val="90000"/>
            </a:lnSpc>
            <a:spcBef>
              <a:spcPct val="0"/>
            </a:spcBef>
            <a:spcAft>
              <a:spcPct val="15000"/>
            </a:spcAft>
            <a:buChar char="•"/>
          </a:pPr>
          <a:r>
            <a:rPr lang="en-GB" sz="2300" kern="1200" dirty="0"/>
            <a:t>Hungary</a:t>
          </a:r>
          <a:endParaRPr lang="en-NL" sz="2300" kern="1200" dirty="0"/>
        </a:p>
        <a:p>
          <a:pPr marL="228600" lvl="1" indent="-228600" algn="l" defTabSz="1022350">
            <a:lnSpc>
              <a:spcPct val="90000"/>
            </a:lnSpc>
            <a:spcBef>
              <a:spcPct val="0"/>
            </a:spcBef>
            <a:spcAft>
              <a:spcPct val="15000"/>
            </a:spcAft>
            <a:buChar char="•"/>
          </a:pPr>
          <a:r>
            <a:rPr lang="en-GB" sz="2300" kern="1200" dirty="0"/>
            <a:t>Lithuania</a:t>
          </a:r>
          <a:endParaRPr lang="en-NL" sz="2300" kern="1200" dirty="0"/>
        </a:p>
        <a:p>
          <a:pPr marL="228600" lvl="1" indent="-228600" algn="l" defTabSz="1022350">
            <a:lnSpc>
              <a:spcPct val="90000"/>
            </a:lnSpc>
            <a:spcBef>
              <a:spcPct val="0"/>
            </a:spcBef>
            <a:spcAft>
              <a:spcPct val="15000"/>
            </a:spcAft>
            <a:buChar char="•"/>
          </a:pPr>
          <a:r>
            <a:rPr lang="en-GB" sz="2300" kern="1200" dirty="0"/>
            <a:t>Latvia</a:t>
          </a:r>
          <a:endParaRPr lang="en-NL" sz="2300" kern="1200" dirty="0"/>
        </a:p>
      </dsp:txBody>
      <dsp:txXfrm>
        <a:off x="3666" y="863888"/>
        <a:ext cx="2204803" cy="3630262"/>
      </dsp:txXfrm>
    </dsp:sp>
    <dsp:sp modelId="{670FD175-D6AD-4E86-AE66-378AEBDB3AA4}">
      <dsp:nvSpPr>
        <dsp:cNvPr id="0" name=""/>
        <dsp:cNvSpPr/>
      </dsp:nvSpPr>
      <dsp:spPr>
        <a:xfrm>
          <a:off x="2517142" y="29987"/>
          <a:ext cx="2204803" cy="8339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kern="1200" dirty="0"/>
            <a:t>€20,000 - </a:t>
          </a:r>
          <a:r>
            <a:rPr lang="en-GB" sz="2300" kern="1200" dirty="0">
              <a:latin typeface="Calibri" panose="020F0502020204030204" pitchFamily="34" charset="0"/>
              <a:cs typeface="Calibri" panose="020F0502020204030204" pitchFamily="34" charset="0"/>
            </a:rPr>
            <a:t>€30,000</a:t>
          </a:r>
          <a:r>
            <a:rPr lang="en-GB" sz="2300" kern="1200" dirty="0"/>
            <a:t> </a:t>
          </a:r>
          <a:endParaRPr lang="en-NL" sz="2300" kern="1200" dirty="0"/>
        </a:p>
      </dsp:txBody>
      <dsp:txXfrm>
        <a:off x="2517142" y="29987"/>
        <a:ext cx="2204803" cy="833901"/>
      </dsp:txXfrm>
    </dsp:sp>
    <dsp:sp modelId="{14B847D1-D0E4-4C2C-95FB-D81DB5BE2A51}">
      <dsp:nvSpPr>
        <dsp:cNvPr id="0" name=""/>
        <dsp:cNvSpPr/>
      </dsp:nvSpPr>
      <dsp:spPr>
        <a:xfrm>
          <a:off x="2517142" y="863888"/>
          <a:ext cx="2204803" cy="36302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Croatia</a:t>
          </a:r>
          <a:endParaRPr lang="en-NL" sz="2300" kern="1200" dirty="0"/>
        </a:p>
        <a:p>
          <a:pPr marL="228600" lvl="1" indent="-228600" algn="l" defTabSz="1022350">
            <a:lnSpc>
              <a:spcPct val="90000"/>
            </a:lnSpc>
            <a:spcBef>
              <a:spcPct val="0"/>
            </a:spcBef>
            <a:spcAft>
              <a:spcPct val="15000"/>
            </a:spcAft>
            <a:buChar char="•"/>
          </a:pPr>
          <a:r>
            <a:rPr lang="en-GB" sz="2300" kern="1200" dirty="0"/>
            <a:t>Cyprus</a:t>
          </a:r>
          <a:endParaRPr lang="en-NL" sz="2300" kern="1200" dirty="0"/>
        </a:p>
        <a:p>
          <a:pPr marL="228600" lvl="1" indent="-228600" algn="l" defTabSz="1022350">
            <a:lnSpc>
              <a:spcPct val="90000"/>
            </a:lnSpc>
            <a:spcBef>
              <a:spcPct val="0"/>
            </a:spcBef>
            <a:spcAft>
              <a:spcPct val="15000"/>
            </a:spcAft>
            <a:buChar char="•"/>
          </a:pPr>
          <a:r>
            <a:rPr lang="en-GB" sz="2300" kern="1200" dirty="0"/>
            <a:t>Czech Republic</a:t>
          </a:r>
          <a:endParaRPr lang="en-NL" sz="2300" kern="1200" dirty="0"/>
        </a:p>
        <a:p>
          <a:pPr marL="228600" lvl="1" indent="-228600" algn="l" defTabSz="1022350">
            <a:lnSpc>
              <a:spcPct val="90000"/>
            </a:lnSpc>
            <a:spcBef>
              <a:spcPct val="0"/>
            </a:spcBef>
            <a:spcAft>
              <a:spcPct val="15000"/>
            </a:spcAft>
            <a:buChar char="•"/>
          </a:pPr>
          <a:r>
            <a:rPr lang="en-GB" sz="2300" kern="1200" dirty="0"/>
            <a:t>Germany</a:t>
          </a:r>
          <a:endParaRPr lang="en-NL" sz="2300" kern="1200" dirty="0"/>
        </a:p>
        <a:p>
          <a:pPr marL="228600" lvl="1" indent="-228600" algn="l" defTabSz="1022350">
            <a:lnSpc>
              <a:spcPct val="90000"/>
            </a:lnSpc>
            <a:spcBef>
              <a:spcPct val="0"/>
            </a:spcBef>
            <a:spcAft>
              <a:spcPct val="15000"/>
            </a:spcAft>
            <a:buChar char="•"/>
          </a:pPr>
          <a:r>
            <a:rPr lang="en-GB" sz="2300" kern="1200" dirty="0"/>
            <a:t>Malta</a:t>
          </a:r>
          <a:endParaRPr lang="en-NL" sz="2300" kern="1200" dirty="0"/>
        </a:p>
        <a:p>
          <a:pPr marL="228600" lvl="1" indent="-228600" algn="l" defTabSz="1022350">
            <a:lnSpc>
              <a:spcPct val="90000"/>
            </a:lnSpc>
            <a:spcBef>
              <a:spcPct val="0"/>
            </a:spcBef>
            <a:spcAft>
              <a:spcPct val="15000"/>
            </a:spcAft>
            <a:buChar char="•"/>
          </a:pPr>
          <a:r>
            <a:rPr lang="en-GB" sz="2300" kern="1200" dirty="0"/>
            <a:t>Slovakia</a:t>
          </a:r>
          <a:endParaRPr lang="en-NL" sz="2300" kern="1200" dirty="0"/>
        </a:p>
        <a:p>
          <a:pPr marL="228600" lvl="1" indent="-228600" algn="l" defTabSz="1022350">
            <a:lnSpc>
              <a:spcPct val="90000"/>
            </a:lnSpc>
            <a:spcBef>
              <a:spcPct val="0"/>
            </a:spcBef>
            <a:spcAft>
              <a:spcPct val="15000"/>
            </a:spcAft>
            <a:buChar char="•"/>
          </a:pPr>
          <a:r>
            <a:rPr lang="en-GB" sz="2300" kern="1200" dirty="0"/>
            <a:t>Sweden</a:t>
          </a:r>
          <a:endParaRPr lang="en-NL" sz="2300" kern="1200" dirty="0"/>
        </a:p>
        <a:p>
          <a:pPr marL="228600" lvl="1" indent="-228600" algn="l" defTabSz="1022350">
            <a:lnSpc>
              <a:spcPct val="90000"/>
            </a:lnSpc>
            <a:spcBef>
              <a:spcPct val="0"/>
            </a:spcBef>
            <a:spcAft>
              <a:spcPct val="15000"/>
            </a:spcAft>
            <a:buChar char="•"/>
          </a:pPr>
          <a:r>
            <a:rPr lang="en-GB" sz="2300" kern="1200" dirty="0"/>
            <a:t>Romania</a:t>
          </a:r>
          <a:endParaRPr lang="en-NL" sz="2300" kern="1200" dirty="0"/>
        </a:p>
      </dsp:txBody>
      <dsp:txXfrm>
        <a:off x="2517142" y="863888"/>
        <a:ext cx="2204803" cy="3630262"/>
      </dsp:txXfrm>
    </dsp:sp>
    <dsp:sp modelId="{9105CC8B-5809-4452-AEE4-8BB20193D6D7}">
      <dsp:nvSpPr>
        <dsp:cNvPr id="0" name=""/>
        <dsp:cNvSpPr/>
      </dsp:nvSpPr>
      <dsp:spPr>
        <a:xfrm>
          <a:off x="5030618" y="29987"/>
          <a:ext cx="2204803" cy="8339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kern="1200" dirty="0"/>
            <a:t>€30,000 - </a:t>
          </a:r>
          <a:r>
            <a:rPr lang="en-GB" sz="2300" kern="1200" dirty="0">
              <a:latin typeface="Calibri" panose="020F0502020204030204" pitchFamily="34" charset="0"/>
              <a:cs typeface="Calibri" panose="020F0502020204030204" pitchFamily="34" charset="0"/>
            </a:rPr>
            <a:t>€60,000</a:t>
          </a:r>
          <a:r>
            <a:rPr lang="en-GB" sz="2300" kern="1200" dirty="0"/>
            <a:t> </a:t>
          </a:r>
          <a:endParaRPr lang="en-NL" sz="2300" kern="1200" dirty="0"/>
        </a:p>
      </dsp:txBody>
      <dsp:txXfrm>
        <a:off x="5030618" y="29987"/>
        <a:ext cx="2204803" cy="833901"/>
      </dsp:txXfrm>
    </dsp:sp>
    <dsp:sp modelId="{E37272BC-D08D-4CBA-9CBE-5AFD1C8410EE}">
      <dsp:nvSpPr>
        <dsp:cNvPr id="0" name=""/>
        <dsp:cNvSpPr/>
      </dsp:nvSpPr>
      <dsp:spPr>
        <a:xfrm>
          <a:off x="5030618" y="863888"/>
          <a:ext cx="2204803" cy="36302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Austria</a:t>
          </a:r>
          <a:endParaRPr lang="en-NL" sz="2300" kern="1200" dirty="0"/>
        </a:p>
        <a:p>
          <a:pPr marL="228600" lvl="1" indent="-228600" algn="l" defTabSz="1022350">
            <a:lnSpc>
              <a:spcPct val="90000"/>
            </a:lnSpc>
            <a:spcBef>
              <a:spcPct val="0"/>
            </a:spcBef>
            <a:spcAft>
              <a:spcPct val="15000"/>
            </a:spcAft>
            <a:buChar char="•"/>
          </a:pPr>
          <a:r>
            <a:rPr lang="en-GB" sz="2300" kern="1200" dirty="0"/>
            <a:t>Belgium</a:t>
          </a:r>
          <a:endParaRPr lang="en-NL" sz="2300" kern="1200" dirty="0"/>
        </a:p>
        <a:p>
          <a:pPr marL="228600" lvl="1" indent="-228600" algn="l" defTabSz="1022350">
            <a:lnSpc>
              <a:spcPct val="90000"/>
            </a:lnSpc>
            <a:spcBef>
              <a:spcPct val="0"/>
            </a:spcBef>
            <a:spcAft>
              <a:spcPct val="15000"/>
            </a:spcAft>
            <a:buChar char="•"/>
          </a:pPr>
          <a:r>
            <a:rPr lang="en-GB" sz="2300" kern="1200" dirty="0"/>
            <a:t>Denmark</a:t>
          </a:r>
          <a:endParaRPr lang="en-NL" sz="2300" kern="1200" dirty="0"/>
        </a:p>
      </dsp:txBody>
      <dsp:txXfrm>
        <a:off x="5030618" y="863888"/>
        <a:ext cx="2204803" cy="3630262"/>
      </dsp:txXfrm>
    </dsp:sp>
    <dsp:sp modelId="{40204A49-F11A-4767-B601-13946E843B1B}">
      <dsp:nvSpPr>
        <dsp:cNvPr id="0" name=""/>
        <dsp:cNvSpPr/>
      </dsp:nvSpPr>
      <dsp:spPr>
        <a:xfrm>
          <a:off x="7544094" y="29987"/>
          <a:ext cx="2204803" cy="8339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kern="1200" dirty="0"/>
            <a:t>Above  €60,000</a:t>
          </a:r>
          <a:endParaRPr lang="en-NL" sz="2300" kern="1200" dirty="0"/>
        </a:p>
      </dsp:txBody>
      <dsp:txXfrm>
        <a:off x="7544094" y="29987"/>
        <a:ext cx="2204803" cy="833901"/>
      </dsp:txXfrm>
    </dsp:sp>
    <dsp:sp modelId="{6B2689FE-86A2-4F56-B4C7-B3C54A78AD9E}">
      <dsp:nvSpPr>
        <dsp:cNvPr id="0" name=""/>
        <dsp:cNvSpPr/>
      </dsp:nvSpPr>
      <dsp:spPr>
        <a:xfrm>
          <a:off x="7544094" y="863888"/>
          <a:ext cx="2204803" cy="36302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Ireland</a:t>
          </a:r>
          <a:endParaRPr lang="en-NL" sz="2300" kern="1200" dirty="0"/>
        </a:p>
        <a:p>
          <a:pPr marL="228600" lvl="1" indent="-228600" algn="l" defTabSz="1022350">
            <a:lnSpc>
              <a:spcPct val="90000"/>
            </a:lnSpc>
            <a:spcBef>
              <a:spcPct val="0"/>
            </a:spcBef>
            <a:spcAft>
              <a:spcPct val="15000"/>
            </a:spcAft>
            <a:buChar char="•"/>
          </a:pPr>
          <a:r>
            <a:rPr lang="en-GB" sz="2300" kern="1200" dirty="0"/>
            <a:t>Luxembourg</a:t>
          </a:r>
          <a:endParaRPr lang="en-NL" sz="2300" kern="1200" dirty="0"/>
        </a:p>
        <a:p>
          <a:pPr marL="228600" lvl="1" indent="-228600" algn="l" defTabSz="1022350">
            <a:lnSpc>
              <a:spcPct val="90000"/>
            </a:lnSpc>
            <a:spcBef>
              <a:spcPct val="0"/>
            </a:spcBef>
            <a:spcAft>
              <a:spcPct val="15000"/>
            </a:spcAft>
            <a:buChar char="•"/>
          </a:pPr>
          <a:r>
            <a:rPr lang="en-GB" sz="2300" kern="1200" dirty="0"/>
            <a:t>Netherlands</a:t>
          </a:r>
          <a:endParaRPr lang="en-NL" sz="2300" kern="1200" dirty="0"/>
        </a:p>
        <a:p>
          <a:pPr marL="228600" lvl="1" indent="-228600" algn="l" defTabSz="1022350">
            <a:lnSpc>
              <a:spcPct val="90000"/>
            </a:lnSpc>
            <a:spcBef>
              <a:spcPct val="0"/>
            </a:spcBef>
            <a:spcAft>
              <a:spcPct val="15000"/>
            </a:spcAft>
            <a:buChar char="•"/>
          </a:pPr>
          <a:r>
            <a:rPr lang="en-GB" sz="2300" kern="1200" dirty="0"/>
            <a:t>Poland</a:t>
          </a:r>
          <a:endParaRPr lang="en-NL" sz="2300" kern="1200" dirty="0"/>
        </a:p>
        <a:p>
          <a:pPr marL="228600" lvl="1" indent="-228600" algn="l" defTabSz="1022350">
            <a:lnSpc>
              <a:spcPct val="90000"/>
            </a:lnSpc>
            <a:spcBef>
              <a:spcPct val="0"/>
            </a:spcBef>
            <a:spcAft>
              <a:spcPct val="15000"/>
            </a:spcAft>
            <a:buChar char="•"/>
          </a:pPr>
          <a:r>
            <a:rPr lang="en-GB" sz="2300" kern="1200" dirty="0"/>
            <a:t>Portugal</a:t>
          </a:r>
          <a:endParaRPr lang="en-NL" sz="2300" kern="1200" dirty="0"/>
        </a:p>
        <a:p>
          <a:pPr marL="228600" lvl="1" indent="-228600" algn="l" defTabSz="1022350">
            <a:lnSpc>
              <a:spcPct val="90000"/>
            </a:lnSpc>
            <a:spcBef>
              <a:spcPct val="0"/>
            </a:spcBef>
            <a:spcAft>
              <a:spcPct val="15000"/>
            </a:spcAft>
            <a:buChar char="•"/>
          </a:pPr>
          <a:r>
            <a:rPr lang="en-GB" sz="2300" kern="1200" dirty="0"/>
            <a:t>Slovenia</a:t>
          </a:r>
          <a:endParaRPr lang="en-NL" sz="2300" kern="1200" dirty="0"/>
        </a:p>
        <a:p>
          <a:pPr marL="228600" lvl="1" indent="-228600" algn="l" defTabSz="1022350">
            <a:lnSpc>
              <a:spcPct val="90000"/>
            </a:lnSpc>
            <a:spcBef>
              <a:spcPct val="0"/>
            </a:spcBef>
            <a:spcAft>
              <a:spcPct val="15000"/>
            </a:spcAft>
            <a:buChar char="•"/>
          </a:pPr>
          <a:r>
            <a:rPr lang="en-GB" sz="2300" kern="1200" dirty="0"/>
            <a:t>Spain</a:t>
          </a:r>
          <a:endParaRPr lang="en-NL" sz="2300" kern="1200" dirty="0"/>
        </a:p>
        <a:p>
          <a:pPr marL="228600" lvl="1" indent="-228600" algn="l" defTabSz="1022350">
            <a:lnSpc>
              <a:spcPct val="90000"/>
            </a:lnSpc>
            <a:spcBef>
              <a:spcPct val="0"/>
            </a:spcBef>
            <a:spcAft>
              <a:spcPct val="15000"/>
            </a:spcAft>
            <a:buChar char="•"/>
          </a:pPr>
          <a:r>
            <a:rPr lang="en-GB" sz="2300" kern="1200" dirty="0"/>
            <a:t>United Kingdom</a:t>
          </a:r>
          <a:endParaRPr lang="en-NL" sz="2300" kern="1200" dirty="0"/>
        </a:p>
      </dsp:txBody>
      <dsp:txXfrm>
        <a:off x="7544094" y="863888"/>
        <a:ext cx="2204803" cy="363026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5FB91E6-FB3A-47C3-9F83-3605EF1131DD}"/>
              </a:ext>
            </a:extLst>
          </p:cNvPr>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nl-NL" dirty="0">
              <a:latin typeface="Roboto" panose="02000000000000000000" pitchFamily="2" charset="0"/>
            </a:endParaRPr>
          </a:p>
        </p:txBody>
      </p:sp>
      <p:sp>
        <p:nvSpPr>
          <p:cNvPr id="3" name="Date Placeholder 2">
            <a:extLst>
              <a:ext uri="{FF2B5EF4-FFF2-40B4-BE49-F238E27FC236}">
                <a16:creationId xmlns:a16="http://schemas.microsoft.com/office/drawing/2014/main" id="{E394F72A-4F58-42B5-A211-C816154A9073}"/>
              </a:ext>
            </a:extLst>
          </p:cNvPr>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C43DD441-52A1-4093-83AD-6AD46EA00A0A}" type="datetimeFigureOut">
              <a:rPr lang="nl-NL" smtClean="0">
                <a:latin typeface="Roboto" panose="02000000000000000000" pitchFamily="2" charset="0"/>
              </a:rPr>
              <a:t>16-6-2020</a:t>
            </a:fld>
            <a:endParaRPr lang="nl-NL" dirty="0">
              <a:latin typeface="Roboto" panose="02000000000000000000" pitchFamily="2" charset="0"/>
            </a:endParaRPr>
          </a:p>
        </p:txBody>
      </p:sp>
      <p:sp>
        <p:nvSpPr>
          <p:cNvPr id="4" name="Footer Placeholder 3">
            <a:extLst>
              <a:ext uri="{FF2B5EF4-FFF2-40B4-BE49-F238E27FC236}">
                <a16:creationId xmlns:a16="http://schemas.microsoft.com/office/drawing/2014/main" id="{E2CB27AF-EB42-4723-AB99-4E66940B0295}"/>
              </a:ext>
            </a:extLst>
          </p:cNvPr>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nl-NL" dirty="0">
              <a:latin typeface="Roboto" panose="02000000000000000000" pitchFamily="2" charset="0"/>
            </a:endParaRPr>
          </a:p>
        </p:txBody>
      </p:sp>
      <p:sp>
        <p:nvSpPr>
          <p:cNvPr id="5" name="Slide Number Placeholder 4">
            <a:extLst>
              <a:ext uri="{FF2B5EF4-FFF2-40B4-BE49-F238E27FC236}">
                <a16:creationId xmlns:a16="http://schemas.microsoft.com/office/drawing/2014/main" id="{D01F90DC-7B50-4993-B793-F7CA5A884785}"/>
              </a:ext>
            </a:extLst>
          </p:cNvPr>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A32BCF4C-A29D-4CED-BC53-F28912399D64}" type="slidenum">
              <a:rPr lang="nl-NL" smtClean="0">
                <a:latin typeface="Roboto" panose="02000000000000000000" pitchFamily="2" charset="0"/>
              </a:rPr>
              <a:t>‹#›</a:t>
            </a:fld>
            <a:endParaRPr lang="nl-NL" dirty="0">
              <a:latin typeface="Roboto" panose="02000000000000000000" pitchFamily="2" charset="0"/>
            </a:endParaRPr>
          </a:p>
        </p:txBody>
      </p:sp>
    </p:spTree>
    <p:extLst>
      <p:ext uri="{BB962C8B-B14F-4D97-AF65-F5344CB8AC3E}">
        <p14:creationId xmlns:p14="http://schemas.microsoft.com/office/powerpoint/2010/main" val="581403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atin typeface="Roboto" panose="02000000000000000000" pitchFamily="2" charset="0"/>
              </a:defRPr>
            </a:lvl1pPr>
          </a:lstStyle>
          <a:p>
            <a:endParaRPr lang="id-ID" dirty="0"/>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atin typeface="Roboto" panose="02000000000000000000" pitchFamily="2" charset="0"/>
              </a:defRPr>
            </a:lvl1pPr>
          </a:lstStyle>
          <a:p>
            <a:fld id="{B46EC5B0-A9D4-4E12-B226-03D79CDA0A40}" type="datetimeFigureOut">
              <a:rPr lang="id-ID" smtClean="0"/>
              <a:pPr/>
              <a:t>16/06/2020</a:t>
            </a:fld>
            <a:endParaRPr lang="id-ID" dirty="0"/>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id-ID" dirty="0"/>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d-ID" dirty="0"/>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id-ID" dirty="0"/>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atin typeface="Roboto" panose="02000000000000000000" pitchFamily="2" charset="0"/>
              </a:defRPr>
            </a:lvl1pPr>
          </a:lstStyle>
          <a:p>
            <a:fld id="{75F6B63C-27F3-4202-9BA6-CC729A1848D5}" type="slidenum">
              <a:rPr lang="id-ID" smtClean="0"/>
              <a:pPr/>
              <a:t>‹#›</a:t>
            </a:fld>
            <a:endParaRPr lang="id-ID" dirty="0"/>
          </a:p>
        </p:txBody>
      </p:sp>
    </p:spTree>
    <p:extLst>
      <p:ext uri="{BB962C8B-B14F-4D97-AF65-F5344CB8AC3E}">
        <p14:creationId xmlns:p14="http://schemas.microsoft.com/office/powerpoint/2010/main" val="248502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text shadow is titles that are WHITE. </a:t>
            </a:r>
            <a:endParaRPr lang="en-GB" dirty="0"/>
          </a:p>
        </p:txBody>
      </p:sp>
      <p:sp>
        <p:nvSpPr>
          <p:cNvPr id="4" name="Slide Number Placeholder 3"/>
          <p:cNvSpPr>
            <a:spLocks noGrp="1"/>
          </p:cNvSpPr>
          <p:nvPr>
            <p:ph type="sldNum" sz="quarter" idx="5"/>
          </p:nvPr>
        </p:nvSpPr>
        <p:spPr/>
        <p:txBody>
          <a:bodyPr/>
          <a:lstStyle/>
          <a:p>
            <a:fld id="{75F6B63C-27F3-4202-9BA6-CC729A1848D5}" type="slidenum">
              <a:rPr lang="id-ID" smtClean="0"/>
              <a:pPr/>
              <a:t>1</a:t>
            </a:fld>
            <a:endParaRPr lang="id-ID" dirty="0"/>
          </a:p>
        </p:txBody>
      </p:sp>
    </p:spTree>
    <p:extLst>
      <p:ext uri="{BB962C8B-B14F-4D97-AF65-F5344CB8AC3E}">
        <p14:creationId xmlns:p14="http://schemas.microsoft.com/office/powerpoint/2010/main" val="2711378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2000" dirty="0">
              <a:latin typeface="Roboto Light" panose="02000000000000000000" pitchFamily="2" charset="0"/>
              <a:ea typeface="Roboto Light" panose="02000000000000000000" pitchFamily="2" charset="0"/>
            </a:endParaRPr>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2AC412A-A5A4-49F2-9B7B-F0B1270FEBB4}"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57335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F6B63C-27F3-4202-9BA6-CC729A1848D5}" type="slidenum">
              <a:rPr lang="id-ID" smtClean="0"/>
              <a:pPr/>
              <a:t>28</a:t>
            </a:fld>
            <a:endParaRPr lang="id-ID" dirty="0"/>
          </a:p>
        </p:txBody>
      </p:sp>
    </p:spTree>
    <p:extLst>
      <p:ext uri="{BB962C8B-B14F-4D97-AF65-F5344CB8AC3E}">
        <p14:creationId xmlns:p14="http://schemas.microsoft.com/office/powerpoint/2010/main" val="1760929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F6B63C-27F3-4202-9BA6-CC729A1848D5}" type="slidenum">
              <a:rPr lang="id-ID" smtClean="0"/>
              <a:pPr/>
              <a:t>29</a:t>
            </a:fld>
            <a:endParaRPr lang="id-ID" dirty="0"/>
          </a:p>
        </p:txBody>
      </p:sp>
    </p:spTree>
    <p:extLst>
      <p:ext uri="{BB962C8B-B14F-4D97-AF65-F5344CB8AC3E}">
        <p14:creationId xmlns:p14="http://schemas.microsoft.com/office/powerpoint/2010/main" val="787371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05096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097443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86555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413680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38706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51482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66520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60345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90447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528022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54968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6C7EAA5-0C7B-44D6-9BA6-040C3B94A7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328685" y="194743"/>
            <a:ext cx="10137945" cy="5959467"/>
          </a:xfrm>
          <a:prstGeom prst="rect">
            <a:avLst/>
          </a:prstGeom>
        </p:spPr>
      </p:pic>
      <p:sp>
        <p:nvSpPr>
          <p:cNvPr id="10" name="Rectangle 9">
            <a:extLst>
              <a:ext uri="{FF2B5EF4-FFF2-40B4-BE49-F238E27FC236}">
                <a16:creationId xmlns:a16="http://schemas.microsoft.com/office/drawing/2014/main" id="{6D1B8AFD-9BD5-459E-AF1F-FEE447E48970}"/>
              </a:ext>
            </a:extLst>
          </p:cNvPr>
          <p:cNvSpPr/>
          <p:nvPr userDrawn="1"/>
        </p:nvSpPr>
        <p:spPr>
          <a:xfrm>
            <a:off x="6096000" y="6322174"/>
            <a:ext cx="6096000" cy="539750"/>
          </a:xfrm>
          <a:prstGeom prst="rect">
            <a:avLst/>
          </a:prstGeom>
          <a:gradFill>
            <a:gsLst>
              <a:gs pos="82000">
                <a:srgbClr val="00223B"/>
              </a:gs>
              <a:gs pos="26000">
                <a:srgbClr val="0B3559"/>
              </a:gs>
              <a:gs pos="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1" name="Rectangle 10">
            <a:extLst>
              <a:ext uri="{FF2B5EF4-FFF2-40B4-BE49-F238E27FC236}">
                <a16:creationId xmlns:a16="http://schemas.microsoft.com/office/drawing/2014/main" id="{35D957E8-C636-4F27-BF28-EAF71B742BA3}"/>
              </a:ext>
            </a:extLst>
          </p:cNvPr>
          <p:cNvSpPr/>
          <p:nvPr userDrawn="1"/>
        </p:nvSpPr>
        <p:spPr>
          <a:xfrm>
            <a:off x="0" y="6327479"/>
            <a:ext cx="6096000" cy="53975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49"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2" name="TextBox 11">
            <a:extLst>
              <a:ext uri="{FF2B5EF4-FFF2-40B4-BE49-F238E27FC236}">
                <a16:creationId xmlns:a16="http://schemas.microsoft.com/office/drawing/2014/main" id="{25372967-9FA4-4B1F-8874-7C4E2DC611A9}"/>
              </a:ext>
            </a:extLst>
          </p:cNvPr>
          <p:cNvSpPr txBox="1"/>
          <p:nvPr userDrawn="1"/>
        </p:nvSpPr>
        <p:spPr>
          <a:xfrm>
            <a:off x="119082" y="6461103"/>
            <a:ext cx="570388" cy="254044"/>
          </a:xfrm>
          <a:prstGeom prst="rect">
            <a:avLst/>
          </a:prstGeom>
          <a:noFill/>
        </p:spPr>
        <p:txBody>
          <a:bodyPr wrap="square" rtlCol="0" anchor="ctr">
            <a:spAutoFit/>
          </a:bodyPr>
          <a:lstStyle/>
          <a:p>
            <a:pPr algn="ctr"/>
            <a:fld id="{260E2A6B-A809-4840-BF14-8648BC0BDF87}" type="slidenum">
              <a:rPr lang="id-ID" sz="1051" i="0" smtClean="0">
                <a:solidFill>
                  <a:schemeClr val="bg1">
                    <a:lumMod val="65000"/>
                  </a:schemeClr>
                </a:solidFill>
                <a:latin typeface="Roboto" panose="02000000000000000000" pitchFamily="2" charset="0"/>
                <a:ea typeface="Roboto" panose="02000000000000000000" pitchFamily="2" charset="0"/>
                <a:cs typeface="Roboto" panose="02000000000000000000" pitchFamily="2" charset="0"/>
              </a:rPr>
              <a:pPr algn="ctr"/>
              <a:t>‹#›</a:t>
            </a:fld>
            <a:endParaRPr lang="id-ID" sz="3300" i="0" dirty="0">
              <a:solidFill>
                <a:schemeClr val="bg1">
                  <a:lumMod val="65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13" name="Picture 12">
            <a:extLst>
              <a:ext uri="{FF2B5EF4-FFF2-40B4-BE49-F238E27FC236}">
                <a16:creationId xmlns:a16="http://schemas.microsoft.com/office/drawing/2014/main" id="{9077803F-5745-4980-907A-B31FF72FDD9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24849" y="6372022"/>
            <a:ext cx="1479434" cy="368337"/>
          </a:xfrm>
          <a:prstGeom prst="rect">
            <a:avLst/>
          </a:prstGeom>
        </p:spPr>
      </p:pic>
      <p:sp>
        <p:nvSpPr>
          <p:cNvPr id="14" name="TextBox 13">
            <a:extLst>
              <a:ext uri="{FF2B5EF4-FFF2-40B4-BE49-F238E27FC236}">
                <a16:creationId xmlns:a16="http://schemas.microsoft.com/office/drawing/2014/main" id="{517061C0-FFEF-4AB4-9D48-34EFEB53B23D}"/>
              </a:ext>
            </a:extLst>
          </p:cNvPr>
          <p:cNvSpPr txBox="1"/>
          <p:nvPr userDrawn="1"/>
        </p:nvSpPr>
        <p:spPr>
          <a:xfrm>
            <a:off x="10019696" y="6425491"/>
            <a:ext cx="2356338"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rPr>
              <a:t>tpa-global.com</a:t>
            </a:r>
            <a:endParaRPr lang="en-GB" sz="1400" dirty="0">
              <a:solidFill>
                <a:schemeClr val="bg1"/>
              </a:solidFill>
              <a:latin typeface="Roboto" panose="02000000000000000000" pitchFamily="2" charset="0"/>
              <a:ea typeface="Roboto" panose="02000000000000000000" pitchFamily="2" charset="0"/>
            </a:endParaRPr>
          </a:p>
        </p:txBody>
      </p:sp>
      <p:sp>
        <p:nvSpPr>
          <p:cNvPr id="15" name="TextBox 14">
            <a:extLst>
              <a:ext uri="{FF2B5EF4-FFF2-40B4-BE49-F238E27FC236}">
                <a16:creationId xmlns:a16="http://schemas.microsoft.com/office/drawing/2014/main" id="{A2419DC3-358D-4D77-B64C-FFDFA19FBB38}"/>
              </a:ext>
            </a:extLst>
          </p:cNvPr>
          <p:cNvSpPr txBox="1"/>
          <p:nvPr userDrawn="1"/>
        </p:nvSpPr>
        <p:spPr>
          <a:xfrm>
            <a:off x="775118" y="6397953"/>
            <a:ext cx="2743187" cy="307777"/>
          </a:xfrm>
          <a:prstGeom prst="rect">
            <a:avLst/>
          </a:prstGeom>
          <a:noFill/>
        </p:spPr>
        <p:txBody>
          <a:bodyPr wrap="square" rtlCol="0">
            <a:spAutoFit/>
          </a:bodyPr>
          <a:lstStyle/>
          <a:p>
            <a:r>
              <a:rPr lang="en-US" sz="1400" dirty="0">
                <a:solidFill>
                  <a:srgbClr val="0B3559"/>
                </a:solidFill>
                <a:latin typeface="Roboto" panose="02000000000000000000" pitchFamily="2" charset="0"/>
                <a:ea typeface="Roboto" panose="02000000000000000000" pitchFamily="2" charset="0"/>
              </a:rPr>
              <a:t>Transforming the World of Tax</a:t>
            </a:r>
            <a:endParaRPr lang="en-GB" sz="1400" dirty="0">
              <a:solidFill>
                <a:srgbClr val="0B3559"/>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711575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D7095A3-237D-49B7-A797-A786A88FA592}"/>
              </a:ext>
            </a:extLst>
          </p:cNvPr>
          <p:cNvSpPr>
            <a:spLocks noGrp="1"/>
          </p:cNvSpPr>
          <p:nvPr>
            <p:ph type="body" sz="quarter" idx="11"/>
          </p:nvPr>
        </p:nvSpPr>
        <p:spPr>
          <a:xfrm>
            <a:off x="739852" y="850401"/>
            <a:ext cx="5094892" cy="1109031"/>
          </a:xfrm>
          <a:prstGeom prst="rect">
            <a:avLst/>
          </a:prstGeom>
        </p:spPr>
        <p:txBody>
          <a:bodyPr/>
          <a:lstStyle>
            <a:lvl1pPr marL="0" indent="0">
              <a:buNone/>
              <a:defRPr sz="2700" b="1">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stStyle>
          <a:p>
            <a:pPr lvl="0"/>
            <a:endParaRPr lang="id-ID" dirty="0"/>
          </a:p>
        </p:txBody>
      </p:sp>
      <p:sp>
        <p:nvSpPr>
          <p:cNvPr id="19" name="Rectangle: Rounded Corners 18">
            <a:extLst>
              <a:ext uri="{FF2B5EF4-FFF2-40B4-BE49-F238E27FC236}">
                <a16:creationId xmlns:a16="http://schemas.microsoft.com/office/drawing/2014/main" id="{6A6AC5B3-3C18-4589-B117-895BF9E8EC1A}"/>
              </a:ext>
            </a:extLst>
          </p:cNvPr>
          <p:cNvSpPr/>
          <p:nvPr userDrawn="1"/>
        </p:nvSpPr>
        <p:spPr>
          <a:xfrm>
            <a:off x="841449" y="1400131"/>
            <a:ext cx="288000" cy="62627"/>
          </a:xfrm>
          <a:prstGeom prst="roundRect">
            <a:avLst>
              <a:gd name="adj" fmla="val 9388"/>
            </a:avLst>
          </a:prstGeom>
          <a:gradFill>
            <a:gsLst>
              <a:gs pos="0">
                <a:schemeClr val="accent1"/>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49" dirty="0"/>
          </a:p>
        </p:txBody>
      </p:sp>
    </p:spTree>
    <p:extLst>
      <p:ext uri="{BB962C8B-B14F-4D97-AF65-F5344CB8AC3E}">
        <p14:creationId xmlns:p14="http://schemas.microsoft.com/office/powerpoint/2010/main" val="281510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75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8" dur="750" fill="hold"/>
                                        <p:tgtEl>
                                          <p:spTgt spid="1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nodePh="1">
                  <p:stCondLst>
                    <p:cond delay="0"/>
                  </p:stCondLst>
                  <p:endCondLst>
                    <p:cond delay="0"/>
                  </p:end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0-#ppt_w/2"/>
                          </p:val>
                        </p:tav>
                        <p:tav tm="100000">
                          <p:val>
                            <p:strVal val="#ppt_x"/>
                          </p:val>
                        </p:tav>
                      </p:tavLst>
                    </p:anim>
                    <p:anim calcmode="lin" valueType="num">
                      <p:cBhvr additive="base">
                        <p:cTn dur="750" fill="hold"/>
                        <p:tgtEl>
                          <p:spTgt spid="10"/>
                        </p:tgtEl>
                        <p:attrNameLst>
                          <p:attrName>ppt_y</p:attrName>
                        </p:attrNameLst>
                      </p:cBhvr>
                      <p:tavLst>
                        <p:tav tm="0">
                          <p:val>
                            <p:strVal val="#ppt_y"/>
                          </p:val>
                        </p:tav>
                        <p:tav tm="100000">
                          <p:val>
                            <p:strVal val="#ppt_y"/>
                          </p:val>
                        </p:tav>
                      </p:tavLst>
                    </p:anim>
                  </p:childTnLst>
                </p:cTn>
              </p:par>
            </p:tnLst>
          </p:tmpl>
        </p:tmplLst>
      </p:bldP>
      <p:bldP spid="19"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F4EEB33-ABB3-4DAB-8DD6-C4F6A732D7B8}"/>
              </a:ext>
            </a:extLst>
          </p:cNvPr>
          <p:cNvSpPr>
            <a:spLocks noGrp="1"/>
          </p:cNvSpPr>
          <p:nvPr>
            <p:ph type="pic" sz="quarter" idx="11"/>
          </p:nvPr>
        </p:nvSpPr>
        <p:spPr>
          <a:xfrm>
            <a:off x="6096000" y="3"/>
            <a:ext cx="6096000" cy="6318249"/>
          </a:xfrm>
          <a:prstGeom prst="rect">
            <a:avLst/>
          </a:prstGeom>
          <a:solidFill>
            <a:schemeClr val="bg1">
              <a:lumMod val="95000"/>
            </a:schemeClr>
          </a:solidFill>
        </p:spPr>
        <p:txBody>
          <a:bodyPr/>
          <a:lstStyle>
            <a:lvl1pPr marL="0" indent="0" algn="ctr">
              <a:buNone/>
              <a:defRPr sz="1200">
                <a:solidFill>
                  <a:schemeClr val="bg1">
                    <a:lumMod val="50000"/>
                  </a:schemeClr>
                </a:solidFill>
              </a:defRPr>
            </a:lvl1pPr>
          </a:lstStyle>
          <a:p>
            <a:endParaRPr lang="id-ID"/>
          </a:p>
        </p:txBody>
      </p:sp>
    </p:spTree>
    <p:extLst>
      <p:ext uri="{BB962C8B-B14F-4D97-AF65-F5344CB8AC3E}">
        <p14:creationId xmlns:p14="http://schemas.microsoft.com/office/powerpoint/2010/main" val="906340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845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E3C1D4D-D446-4E62-A3AD-78E6155F7337}"/>
              </a:ext>
            </a:extLst>
          </p:cNvPr>
          <p:cNvSpPr>
            <a:spLocks noGrp="1"/>
          </p:cNvSpPr>
          <p:nvPr>
            <p:ph type="pic" sz="quarter" idx="10"/>
          </p:nvPr>
        </p:nvSpPr>
        <p:spPr>
          <a:xfrm>
            <a:off x="2" y="3"/>
            <a:ext cx="6096000" cy="6318249"/>
          </a:xfrm>
          <a:prstGeom prst="rect">
            <a:avLst/>
          </a:prstGeom>
          <a:solidFill>
            <a:schemeClr val="bg1">
              <a:lumMod val="95000"/>
            </a:schemeClr>
          </a:solidFill>
        </p:spPr>
        <p:txBody>
          <a:bodyPr/>
          <a:lstStyle>
            <a:lvl1pPr marL="0" indent="0" algn="ctr">
              <a:buNone/>
              <a:defRPr sz="1200">
                <a:solidFill>
                  <a:schemeClr val="bg1">
                    <a:lumMod val="50000"/>
                  </a:schemeClr>
                </a:solidFill>
              </a:defRPr>
            </a:lvl1pPr>
          </a:lstStyle>
          <a:p>
            <a:endParaRPr lang="id-ID"/>
          </a:p>
        </p:txBody>
      </p:sp>
    </p:spTree>
    <p:extLst>
      <p:ext uri="{BB962C8B-B14F-4D97-AF65-F5344CB8AC3E}">
        <p14:creationId xmlns:p14="http://schemas.microsoft.com/office/powerpoint/2010/main" val="97414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1889-6EA8-4935-8270-27E6D46707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2CCED0B-A9D5-494A-9D4A-05D30FB98E1F}"/>
              </a:ext>
            </a:extLst>
          </p:cNvPr>
          <p:cNvSpPr>
            <a:spLocks noGrp="1"/>
          </p:cNvSpPr>
          <p:nvPr>
            <p:ph type="dt" sz="half" idx="10"/>
          </p:nvPr>
        </p:nvSpPr>
        <p:spPr/>
        <p:txBody>
          <a:bodyPr/>
          <a:lstStyle/>
          <a:p>
            <a:fld id="{C764DE79-268F-4C1A-8933-263129D2AF90}" type="datetimeFigureOut">
              <a:rPr lang="en-US" smtClean="0"/>
              <a:pPr/>
              <a:t>6/16/2020</a:t>
            </a:fld>
            <a:endParaRPr lang="en-US" dirty="0"/>
          </a:p>
        </p:txBody>
      </p:sp>
      <p:sp>
        <p:nvSpPr>
          <p:cNvPr id="4" name="Footer Placeholder 3">
            <a:extLst>
              <a:ext uri="{FF2B5EF4-FFF2-40B4-BE49-F238E27FC236}">
                <a16:creationId xmlns:a16="http://schemas.microsoft.com/office/drawing/2014/main" id="{A6452AD1-C804-4CF9-9E0D-39E18B592E7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A5054DE-FB7C-48A7-A718-A51219360EDF}"/>
              </a:ext>
            </a:extLst>
          </p:cNvPr>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210642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025CA7DD-953A-44C8-8373-6E97E35107F7}"/>
              </a:ext>
            </a:extLst>
          </p:cNvPr>
          <p:cNvSpPr>
            <a:spLocks noGrp="1"/>
          </p:cNvSpPr>
          <p:nvPr>
            <p:ph type="pic" sz="quarter" idx="10"/>
          </p:nvPr>
        </p:nvSpPr>
        <p:spPr>
          <a:xfrm>
            <a:off x="2" y="3"/>
            <a:ext cx="6096000" cy="6318249"/>
          </a:xfrm>
          <a:prstGeom prst="rect">
            <a:avLst/>
          </a:prstGeom>
          <a:solidFill>
            <a:schemeClr val="bg1">
              <a:lumMod val="95000"/>
            </a:schemeClr>
          </a:solidFill>
        </p:spPr>
        <p:txBody>
          <a:bodyPr/>
          <a:lstStyle>
            <a:lvl1pPr marL="0" indent="0" algn="ctr">
              <a:buNone/>
              <a:defRPr sz="1200">
                <a:solidFill>
                  <a:schemeClr val="bg1">
                    <a:lumMod val="50000"/>
                  </a:schemeClr>
                </a:solidFill>
              </a:defRPr>
            </a:lvl1pPr>
          </a:lstStyle>
          <a:p>
            <a:endParaRPr lang="id-ID"/>
          </a:p>
        </p:txBody>
      </p:sp>
      <p:sp>
        <p:nvSpPr>
          <p:cNvPr id="5" name="Picture Placeholder 2">
            <a:extLst>
              <a:ext uri="{FF2B5EF4-FFF2-40B4-BE49-F238E27FC236}">
                <a16:creationId xmlns:a16="http://schemas.microsoft.com/office/drawing/2014/main" id="{D1A9448E-3D08-4167-BE69-CFAEAAD0727D}"/>
              </a:ext>
            </a:extLst>
          </p:cNvPr>
          <p:cNvSpPr>
            <a:spLocks noGrp="1"/>
          </p:cNvSpPr>
          <p:nvPr>
            <p:ph type="pic" sz="quarter" idx="11"/>
          </p:nvPr>
        </p:nvSpPr>
        <p:spPr>
          <a:xfrm>
            <a:off x="6096000" y="3"/>
            <a:ext cx="6096000" cy="6318249"/>
          </a:xfrm>
          <a:prstGeom prst="rect">
            <a:avLst/>
          </a:prstGeom>
          <a:solidFill>
            <a:schemeClr val="bg1">
              <a:lumMod val="95000"/>
            </a:schemeClr>
          </a:solidFill>
        </p:spPr>
        <p:txBody>
          <a:bodyPr/>
          <a:lstStyle>
            <a:lvl1pPr marL="0" indent="0" algn="ctr">
              <a:buNone/>
              <a:defRPr sz="1200">
                <a:solidFill>
                  <a:schemeClr val="bg1">
                    <a:lumMod val="50000"/>
                  </a:schemeClr>
                </a:solidFill>
              </a:defRPr>
            </a:lvl1pPr>
          </a:lstStyle>
          <a:p>
            <a:endParaRPr lang="id-ID"/>
          </a:p>
        </p:txBody>
      </p:sp>
    </p:spTree>
    <p:extLst>
      <p:ext uri="{BB962C8B-B14F-4D97-AF65-F5344CB8AC3E}">
        <p14:creationId xmlns:p14="http://schemas.microsoft.com/office/powerpoint/2010/main" val="2746280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153AB80-7948-45EE-8973-62570761BCBF}"/>
              </a:ext>
            </a:extLst>
          </p:cNvPr>
          <p:cNvSpPr>
            <a:spLocks noGrp="1"/>
          </p:cNvSpPr>
          <p:nvPr>
            <p:ph type="pic" sz="quarter" idx="10"/>
          </p:nvPr>
        </p:nvSpPr>
        <p:spPr>
          <a:xfrm>
            <a:off x="6096000" y="1"/>
            <a:ext cx="6096000" cy="6318250"/>
          </a:xfrm>
          <a:prstGeom prst="rect">
            <a:avLst/>
          </a:prstGeom>
          <a:noFill/>
        </p:spPr>
        <p:txBody>
          <a:bodyPr/>
          <a:lstStyle>
            <a:lvl1pPr marL="0" indent="0" algn="ctr">
              <a:buNone/>
              <a:defRPr sz="1200">
                <a:solidFill>
                  <a:schemeClr val="bg1">
                    <a:lumMod val="50000"/>
                  </a:schemeClr>
                </a:solidFill>
              </a:defRPr>
            </a:lvl1pPr>
          </a:lstStyle>
          <a:p>
            <a:endParaRPr lang="id-ID"/>
          </a:p>
        </p:txBody>
      </p:sp>
    </p:spTree>
    <p:extLst>
      <p:ext uri="{BB962C8B-B14F-4D97-AF65-F5344CB8AC3E}">
        <p14:creationId xmlns:p14="http://schemas.microsoft.com/office/powerpoint/2010/main" val="260987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pPr/>
              <a:t>6/16/2020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pPr/>
              <a:t>‹#›</a:t>
            </a:fld>
            <a:endParaRPr lang="en-US" dirty="0"/>
          </a:p>
        </p:txBody>
      </p:sp>
      <p:sp>
        <p:nvSpPr>
          <p:cNvPr id="7" name="Rectangle 6">
            <a:extLst>
              <a:ext uri="{FF2B5EF4-FFF2-40B4-BE49-F238E27FC236}">
                <a16:creationId xmlns:a16="http://schemas.microsoft.com/office/drawing/2014/main" id="{9BA309F0-9E76-4470-B756-838BAEE23686}"/>
              </a:ext>
            </a:extLst>
          </p:cNvPr>
          <p:cNvSpPr/>
          <p:nvPr userDrawn="1"/>
        </p:nvSpPr>
        <p:spPr>
          <a:xfrm>
            <a:off x="6085726" y="6320064"/>
            <a:ext cx="6106274" cy="539750"/>
          </a:xfrm>
          <a:prstGeom prst="rect">
            <a:avLst/>
          </a:prstGeom>
          <a:gradFill>
            <a:gsLst>
              <a:gs pos="82000">
                <a:srgbClr val="00223B"/>
              </a:gs>
              <a:gs pos="26000">
                <a:srgbClr val="0B3559"/>
              </a:gs>
              <a:gs pos="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8" name="Rectangle 7">
            <a:extLst>
              <a:ext uri="{FF2B5EF4-FFF2-40B4-BE49-F238E27FC236}">
                <a16:creationId xmlns:a16="http://schemas.microsoft.com/office/drawing/2014/main" id="{8539E41D-7070-487A-BF95-BE5EA1BED50B}"/>
              </a:ext>
            </a:extLst>
          </p:cNvPr>
          <p:cNvSpPr/>
          <p:nvPr userDrawn="1"/>
        </p:nvSpPr>
        <p:spPr>
          <a:xfrm>
            <a:off x="0" y="6320064"/>
            <a:ext cx="6096000" cy="54716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49"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2" name="TextBox 11">
            <a:extLst>
              <a:ext uri="{FF2B5EF4-FFF2-40B4-BE49-F238E27FC236}">
                <a16:creationId xmlns:a16="http://schemas.microsoft.com/office/drawing/2014/main" id="{A31EA4F7-A179-4AD1-84D1-886162D7C2EA}"/>
              </a:ext>
            </a:extLst>
          </p:cNvPr>
          <p:cNvSpPr txBox="1"/>
          <p:nvPr userDrawn="1"/>
        </p:nvSpPr>
        <p:spPr>
          <a:xfrm>
            <a:off x="119082" y="6461103"/>
            <a:ext cx="570388" cy="254044"/>
          </a:xfrm>
          <a:prstGeom prst="rect">
            <a:avLst/>
          </a:prstGeom>
          <a:noFill/>
        </p:spPr>
        <p:txBody>
          <a:bodyPr wrap="square" rtlCol="0" anchor="ctr">
            <a:spAutoFit/>
          </a:bodyPr>
          <a:lstStyle/>
          <a:p>
            <a:pPr algn="ctr"/>
            <a:fld id="{260E2A6B-A809-4840-BF14-8648BC0BDF87}" type="slidenum">
              <a:rPr lang="id-ID" sz="1051" i="0" smtClean="0">
                <a:solidFill>
                  <a:schemeClr val="bg1">
                    <a:lumMod val="65000"/>
                  </a:schemeClr>
                </a:solidFill>
                <a:latin typeface="Roboto" panose="02000000000000000000" pitchFamily="2" charset="0"/>
                <a:ea typeface="Roboto" panose="02000000000000000000" pitchFamily="2" charset="0"/>
                <a:cs typeface="Roboto" panose="02000000000000000000" pitchFamily="2" charset="0"/>
              </a:rPr>
              <a:pPr algn="ctr"/>
              <a:t>‹#›</a:t>
            </a:fld>
            <a:endParaRPr lang="id-ID" sz="3300" i="0" dirty="0">
              <a:solidFill>
                <a:schemeClr val="bg1">
                  <a:lumMod val="65000"/>
                </a:schemeClr>
              </a:solidFill>
              <a:latin typeface="Roboto" panose="02000000000000000000" pitchFamily="2" charset="0"/>
              <a:ea typeface="Roboto" panose="02000000000000000000" pitchFamily="2" charset="0"/>
              <a:cs typeface="Roboto" panose="02000000000000000000" pitchFamily="2" charset="0"/>
            </a:endParaRPr>
          </a:p>
        </p:txBody>
      </p:sp>
      <p:cxnSp>
        <p:nvCxnSpPr>
          <p:cNvPr id="13" name="Straight Connector 12">
            <a:extLst>
              <a:ext uri="{FF2B5EF4-FFF2-40B4-BE49-F238E27FC236}">
                <a16:creationId xmlns:a16="http://schemas.microsoft.com/office/drawing/2014/main" id="{000D6D3E-ED07-4013-9129-7E3A4787E03A}"/>
              </a:ext>
            </a:extLst>
          </p:cNvPr>
          <p:cNvCxnSpPr/>
          <p:nvPr userDrawn="1"/>
        </p:nvCxnSpPr>
        <p:spPr>
          <a:xfrm>
            <a:off x="775118" y="6442982"/>
            <a:ext cx="0" cy="290286"/>
          </a:xfrm>
          <a:prstGeom prst="line">
            <a:avLst/>
          </a:prstGeom>
          <a:ln>
            <a:solidFill>
              <a:schemeClr val="bg1">
                <a:lumMod val="85000"/>
                <a:alpha val="70000"/>
              </a:scheme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9599AD6B-2819-45C7-8463-466A508DDF24}"/>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6924849" y="6372022"/>
            <a:ext cx="1479434" cy="368337"/>
          </a:xfrm>
          <a:prstGeom prst="rect">
            <a:avLst/>
          </a:prstGeom>
        </p:spPr>
      </p:pic>
      <p:sp>
        <p:nvSpPr>
          <p:cNvPr id="20" name="TextBox 19">
            <a:extLst>
              <a:ext uri="{FF2B5EF4-FFF2-40B4-BE49-F238E27FC236}">
                <a16:creationId xmlns:a16="http://schemas.microsoft.com/office/drawing/2014/main" id="{D8E39978-7A1C-4DC8-9BAE-3A8AC7E4D0B7}"/>
              </a:ext>
            </a:extLst>
          </p:cNvPr>
          <p:cNvSpPr txBox="1"/>
          <p:nvPr userDrawn="1"/>
        </p:nvSpPr>
        <p:spPr>
          <a:xfrm>
            <a:off x="10019696" y="6425491"/>
            <a:ext cx="2356338"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rPr>
              <a:t>tpa-global.com</a:t>
            </a:r>
            <a:endParaRPr lang="en-GB" sz="1400" dirty="0">
              <a:solidFill>
                <a:schemeClr val="bg1"/>
              </a:solidFill>
              <a:latin typeface="Roboto" panose="02000000000000000000" pitchFamily="2" charset="0"/>
              <a:ea typeface="Roboto" panose="02000000000000000000" pitchFamily="2" charset="0"/>
            </a:endParaRPr>
          </a:p>
        </p:txBody>
      </p:sp>
      <p:sp>
        <p:nvSpPr>
          <p:cNvPr id="21" name="TextBox 20">
            <a:extLst>
              <a:ext uri="{FF2B5EF4-FFF2-40B4-BE49-F238E27FC236}">
                <a16:creationId xmlns:a16="http://schemas.microsoft.com/office/drawing/2014/main" id="{DEEB1EFB-868A-4805-B1B6-4E654114B5DF}"/>
              </a:ext>
            </a:extLst>
          </p:cNvPr>
          <p:cNvSpPr txBox="1"/>
          <p:nvPr userDrawn="1"/>
        </p:nvSpPr>
        <p:spPr>
          <a:xfrm>
            <a:off x="775118" y="6397953"/>
            <a:ext cx="2743187" cy="307777"/>
          </a:xfrm>
          <a:prstGeom prst="rect">
            <a:avLst/>
          </a:prstGeom>
          <a:noFill/>
        </p:spPr>
        <p:txBody>
          <a:bodyPr wrap="square" rtlCol="0">
            <a:spAutoFit/>
          </a:bodyPr>
          <a:lstStyle/>
          <a:p>
            <a:r>
              <a:rPr lang="en-US" sz="1400" dirty="0">
                <a:solidFill>
                  <a:srgbClr val="0B3559"/>
                </a:solidFill>
                <a:latin typeface="Roboto" panose="02000000000000000000" pitchFamily="2" charset="0"/>
                <a:ea typeface="Roboto" panose="02000000000000000000" pitchFamily="2" charset="0"/>
              </a:rPr>
              <a:t>Transforming the World of Tax</a:t>
            </a:r>
            <a:endParaRPr lang="en-GB" sz="1400" dirty="0">
              <a:solidFill>
                <a:srgbClr val="0B3559"/>
              </a:solidFill>
              <a:latin typeface="Roboto" panose="02000000000000000000" pitchFamily="2" charset="0"/>
              <a:ea typeface="Roboto" panose="02000000000000000000" pitchFamily="2" charset="0"/>
            </a:endParaRPr>
          </a:p>
        </p:txBody>
      </p:sp>
      <p:pic>
        <p:nvPicPr>
          <p:cNvPr id="14" name="Graphic 13">
            <a:extLst>
              <a:ext uri="{FF2B5EF4-FFF2-40B4-BE49-F238E27FC236}">
                <a16:creationId xmlns:a16="http://schemas.microsoft.com/office/drawing/2014/main" id="{D63D4B87-BD4F-4CCE-A29E-1905AA4CE757}"/>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1331827" y="575842"/>
            <a:ext cx="9528345" cy="5601121"/>
          </a:xfrm>
          <a:prstGeom prst="rect">
            <a:avLst/>
          </a:prstGeom>
        </p:spPr>
      </p:pic>
    </p:spTree>
    <p:extLst>
      <p:ext uri="{BB962C8B-B14F-4D97-AF65-F5344CB8AC3E}">
        <p14:creationId xmlns:p14="http://schemas.microsoft.com/office/powerpoint/2010/main" val="3285426588"/>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7" r:id="rId13"/>
    <p:sldLayoutId id="2147483886" r:id="rId14"/>
    <p:sldLayoutId id="2147483709" r:id="rId15"/>
    <p:sldLayoutId id="2147483676" r:id="rId16"/>
    <p:sldLayoutId id="2147483887" r:id="rId17"/>
    <p:sldLayoutId id="2147483679" r:id="rId18"/>
    <p:sldLayoutId id="2147483688"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097DA8"/>
            </a:gs>
            <a:gs pos="0">
              <a:srgbClr val="0B3559"/>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5A148EEB-2480-404A-8F63-094E57B0EA74}"/>
              </a:ext>
            </a:extLst>
          </p:cNvPr>
          <p:cNvSpPr/>
          <p:nvPr/>
        </p:nvSpPr>
        <p:spPr>
          <a:xfrm>
            <a:off x="0" y="0"/>
            <a:ext cx="12192000" cy="6858000"/>
          </a:xfrm>
          <a:prstGeom prst="roundRect">
            <a:avLst>
              <a:gd name="adj" fmla="val 0"/>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id-ID" sz="1349" dirty="0"/>
          </a:p>
        </p:txBody>
      </p:sp>
      <p:sp>
        <p:nvSpPr>
          <p:cNvPr id="12" name="Rectangle: Rounded Corners 11">
            <a:extLst>
              <a:ext uri="{FF2B5EF4-FFF2-40B4-BE49-F238E27FC236}">
                <a16:creationId xmlns:a16="http://schemas.microsoft.com/office/drawing/2014/main" id="{E49583FC-24ED-4CDC-8F89-5C5AFA57410C}"/>
              </a:ext>
            </a:extLst>
          </p:cNvPr>
          <p:cNvSpPr/>
          <p:nvPr/>
        </p:nvSpPr>
        <p:spPr>
          <a:xfrm>
            <a:off x="0" y="333708"/>
            <a:ext cx="12192000" cy="6372022"/>
          </a:xfrm>
          <a:prstGeom prst="roundRect">
            <a:avLst>
              <a:gd name="adj" fmla="val 0"/>
            </a:avLst>
          </a:prstGeom>
          <a:gradFill flip="none" rotWithShape="1">
            <a:gsLst>
              <a:gs pos="0">
                <a:schemeClr val="bg1">
                  <a:alpha val="0"/>
                </a:schemeClr>
              </a:gs>
              <a:gs pos="0">
                <a:srgbClr val="0B3559">
                  <a:alpha val="78000"/>
                </a:srgb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789" dirty="0" err="1"/>
              <a:t>K</a:t>
            </a:r>
            <a:endParaRPr lang="id-ID" sz="789" dirty="0"/>
          </a:p>
        </p:txBody>
      </p:sp>
      <p:sp>
        <p:nvSpPr>
          <p:cNvPr id="16" name="Rectangle 15">
            <a:extLst>
              <a:ext uri="{FF2B5EF4-FFF2-40B4-BE49-F238E27FC236}">
                <a16:creationId xmlns:a16="http://schemas.microsoft.com/office/drawing/2014/main" id="{0AB4ED3F-9E29-4555-9076-4E99F4911B75}"/>
              </a:ext>
            </a:extLst>
          </p:cNvPr>
          <p:cNvSpPr/>
          <p:nvPr/>
        </p:nvSpPr>
        <p:spPr>
          <a:xfrm>
            <a:off x="6096000" y="6311900"/>
            <a:ext cx="6096000" cy="539750"/>
          </a:xfrm>
          <a:prstGeom prst="rect">
            <a:avLst/>
          </a:prstGeom>
          <a:gradFill>
            <a:gsLst>
              <a:gs pos="82000">
                <a:srgbClr val="00223B"/>
              </a:gs>
              <a:gs pos="26000">
                <a:srgbClr val="0B3559"/>
              </a:gs>
              <a:gs pos="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pic>
        <p:nvPicPr>
          <p:cNvPr id="17" name="Picture 16">
            <a:extLst>
              <a:ext uri="{FF2B5EF4-FFF2-40B4-BE49-F238E27FC236}">
                <a16:creationId xmlns:a16="http://schemas.microsoft.com/office/drawing/2014/main" id="{F455B0FB-AF53-4396-91BD-299656FE46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4849" y="6372022"/>
            <a:ext cx="1479434" cy="368337"/>
          </a:xfrm>
          <a:prstGeom prst="rect">
            <a:avLst/>
          </a:prstGeom>
        </p:spPr>
      </p:pic>
      <p:sp>
        <p:nvSpPr>
          <p:cNvPr id="18" name="TextBox 17">
            <a:extLst>
              <a:ext uri="{FF2B5EF4-FFF2-40B4-BE49-F238E27FC236}">
                <a16:creationId xmlns:a16="http://schemas.microsoft.com/office/drawing/2014/main" id="{D874598A-0F86-4147-87CC-EC525DE333AF}"/>
              </a:ext>
            </a:extLst>
          </p:cNvPr>
          <p:cNvSpPr txBox="1"/>
          <p:nvPr/>
        </p:nvSpPr>
        <p:spPr>
          <a:xfrm>
            <a:off x="10019696" y="6425491"/>
            <a:ext cx="2356338" cy="307777"/>
          </a:xfrm>
          <a:prstGeom prst="rect">
            <a:avLst/>
          </a:prstGeom>
          <a:noFill/>
        </p:spPr>
        <p:txBody>
          <a:bodyPr wrap="square" rtlCol="0">
            <a:spAutoFit/>
          </a:bodyPr>
          <a:lstStyle/>
          <a:p>
            <a:r>
              <a:rPr lang="en-US" sz="1400" dirty="0">
                <a:solidFill>
                  <a:schemeClr val="bg1"/>
                </a:solidFill>
                <a:latin typeface="Roboto" panose="02000000000000000000" pitchFamily="2" charset="0"/>
                <a:ea typeface="Roboto" panose="02000000000000000000" pitchFamily="2" charset="0"/>
              </a:rPr>
              <a:t>tpa-global.com</a:t>
            </a:r>
            <a:endParaRPr lang="en-GB" sz="1400" dirty="0">
              <a:solidFill>
                <a:schemeClr val="bg1"/>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5FA7D9A1-B9CE-4AC0-894E-FCDEC37381F5}"/>
              </a:ext>
            </a:extLst>
          </p:cNvPr>
          <p:cNvSpPr/>
          <p:nvPr/>
        </p:nvSpPr>
        <p:spPr>
          <a:xfrm>
            <a:off x="0" y="6311900"/>
            <a:ext cx="6096000" cy="555329"/>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49"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0" name="TextBox 19">
            <a:extLst>
              <a:ext uri="{FF2B5EF4-FFF2-40B4-BE49-F238E27FC236}">
                <a16:creationId xmlns:a16="http://schemas.microsoft.com/office/drawing/2014/main" id="{F000D0AF-8D4F-43E7-AE17-0E4EA9A14D8A}"/>
              </a:ext>
            </a:extLst>
          </p:cNvPr>
          <p:cNvSpPr txBox="1"/>
          <p:nvPr/>
        </p:nvSpPr>
        <p:spPr>
          <a:xfrm>
            <a:off x="775118" y="6397953"/>
            <a:ext cx="2743187" cy="307777"/>
          </a:xfrm>
          <a:prstGeom prst="rect">
            <a:avLst/>
          </a:prstGeom>
          <a:noFill/>
        </p:spPr>
        <p:txBody>
          <a:bodyPr wrap="square" rtlCol="0">
            <a:spAutoFit/>
          </a:bodyPr>
          <a:lstStyle/>
          <a:p>
            <a:r>
              <a:rPr lang="en-US" sz="1400" dirty="0">
                <a:solidFill>
                  <a:srgbClr val="0B3559"/>
                </a:solidFill>
                <a:latin typeface="Roboto" panose="02000000000000000000" pitchFamily="2" charset="0"/>
                <a:ea typeface="Roboto" panose="02000000000000000000" pitchFamily="2" charset="0"/>
              </a:rPr>
              <a:t>Transforming the World of Tax</a:t>
            </a:r>
            <a:endParaRPr lang="en-GB" sz="1400" dirty="0">
              <a:solidFill>
                <a:srgbClr val="0B3559"/>
              </a:solidFill>
              <a:latin typeface="Roboto" panose="02000000000000000000" pitchFamily="2" charset="0"/>
              <a:ea typeface="Roboto" panose="02000000000000000000" pitchFamily="2" charset="0"/>
            </a:endParaRPr>
          </a:p>
        </p:txBody>
      </p:sp>
      <p:sp>
        <p:nvSpPr>
          <p:cNvPr id="21" name="TextBox 20">
            <a:extLst>
              <a:ext uri="{FF2B5EF4-FFF2-40B4-BE49-F238E27FC236}">
                <a16:creationId xmlns:a16="http://schemas.microsoft.com/office/drawing/2014/main" id="{61CF3AED-EA1B-462A-A582-011E0400B119}"/>
              </a:ext>
            </a:extLst>
          </p:cNvPr>
          <p:cNvSpPr txBox="1"/>
          <p:nvPr/>
        </p:nvSpPr>
        <p:spPr>
          <a:xfrm>
            <a:off x="532005" y="658006"/>
            <a:ext cx="7287048" cy="5232202"/>
          </a:xfrm>
          <a:prstGeom prst="rect">
            <a:avLst/>
          </a:prstGeom>
          <a:noFill/>
        </p:spPr>
        <p:txBody>
          <a:bodyPr wrap="square" rtlCol="0">
            <a:spAutoFit/>
          </a:bodyPr>
          <a:lstStyle/>
          <a:p>
            <a:r>
              <a:rPr lang="en-US" sz="48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DAC6: Governance, Best Practices and Penalty Mitigation</a:t>
            </a:r>
            <a:r>
              <a:rPr lang="en-US" sz="45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p>
          <a:p>
            <a:endParaRPr lang="en-US" sz="45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a:p>
            <a:r>
              <a:rPr lang="en-US" sz="20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Keith Brockman, </a:t>
            </a:r>
            <a:r>
              <a:rPr lang="en-GB" sz="2000" dirty="0"/>
              <a:t> </a:t>
            </a:r>
            <a:r>
              <a:rPr lang="en-GB" sz="20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CEO, strategizingtaxrisks.com, U.S.</a:t>
            </a:r>
            <a:endParaRPr lang="en-US" sz="20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a:p>
            <a:r>
              <a:rPr lang="en-US" sz="20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Emily Dobbie, Senior Manager, TPA Global, The Netherlands</a:t>
            </a:r>
          </a:p>
          <a:p>
            <a:endParaRPr lang="en-US" sz="20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a:p>
            <a:endParaRPr lang="en-US" sz="20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a:p>
            <a:r>
              <a:rPr lang="en-US" sz="20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17 June 2020</a:t>
            </a:r>
          </a:p>
          <a:p>
            <a:endParaRPr lang="en-US" sz="45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5114106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0823C1-5657-48F7-89E3-341BDE8B32D9}"/>
              </a:ext>
            </a:extLst>
          </p:cNvPr>
          <p:cNvSpPr>
            <a:spLocks noGrp="1"/>
          </p:cNvSpPr>
          <p:nvPr>
            <p:ph type="body" sz="quarter" idx="11"/>
          </p:nvPr>
        </p:nvSpPr>
        <p:spPr>
          <a:xfrm>
            <a:off x="739852" y="628751"/>
            <a:ext cx="6941108" cy="809905"/>
          </a:xfrm>
        </p:spPr>
        <p:txBody>
          <a:bodyPr/>
          <a:lstStyle/>
          <a:p>
            <a:r>
              <a:rPr lang="en-US" dirty="0"/>
              <a:t>DAC6: Introduction</a:t>
            </a:r>
          </a:p>
        </p:txBody>
      </p:sp>
      <p:sp>
        <p:nvSpPr>
          <p:cNvPr id="4" name="TextBox 3">
            <a:extLst>
              <a:ext uri="{FF2B5EF4-FFF2-40B4-BE49-F238E27FC236}">
                <a16:creationId xmlns:a16="http://schemas.microsoft.com/office/drawing/2014/main" id="{DBEE420D-DC63-47D4-B72B-47F370053108}"/>
              </a:ext>
            </a:extLst>
          </p:cNvPr>
          <p:cNvSpPr txBox="1"/>
          <p:nvPr/>
        </p:nvSpPr>
        <p:spPr>
          <a:xfrm>
            <a:off x="739852" y="1612602"/>
            <a:ext cx="10795819" cy="5355312"/>
          </a:xfrm>
          <a:prstGeom prst="rect">
            <a:avLst/>
          </a:prstGeom>
          <a:noFill/>
        </p:spPr>
        <p:txBody>
          <a:bodyPr wrap="square" rtlCol="0">
            <a:spAutoFit/>
          </a:bodyPr>
          <a:lstStyle/>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Directive 2018/822 (“DAC 6” or  “the Directive”) imposes mandatory reporting of cross-border arrangements affecting at least one EU Member State that fall within one of the “hallmarks”. </a:t>
            </a:r>
          </a:p>
          <a:p>
            <a:pPr marL="342900" indent="-342900">
              <a:buFont typeface="Arial" panose="020B0604020202020204" pitchFamily="34" charset="0"/>
              <a:buChar char="•"/>
            </a:pPr>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EU Member States were required to adopt and publish national laws to comply with the Directive by 31 December 2019.</a:t>
            </a:r>
          </a:p>
          <a:p>
            <a:pPr marL="342900" indent="-342900">
              <a:buFont typeface="Arial" panose="020B0604020202020204" pitchFamily="34" charset="0"/>
              <a:buChar char="•"/>
            </a:pPr>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Poland, Portugal and Germany have extended the scope of the Directive in their domestic law (incl. domestic arrangements and VAT).</a:t>
            </a:r>
          </a:p>
          <a:p>
            <a:pPr marL="342900" indent="-342900">
              <a:buFont typeface="Arial" panose="020B0604020202020204" pitchFamily="34" charset="0"/>
              <a:buChar char="•"/>
            </a:pPr>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Guidance on the technical interpretation of the domestic law – still to come in many Member States.</a:t>
            </a:r>
          </a:p>
          <a:p>
            <a:pPr marL="342900" indent="-342900">
              <a:buFont typeface="Arial" panose="020B0604020202020204" pitchFamily="34" charset="0"/>
              <a:buChar char="•"/>
            </a:pPr>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What happens to the reported information? Automatic exchange of information – Common Communication Network (CCN)</a:t>
            </a:r>
          </a:p>
          <a:p>
            <a:pPr marL="742950" lvl="1" indent="-285750">
              <a:buFont typeface="Arial" panose="020B0604020202020204" pitchFamily="34" charset="0"/>
              <a:buChar char="•"/>
            </a:pPr>
            <a:endParaRPr lang="en-GB" sz="1400" dirty="0">
              <a:solidFill>
                <a:srgbClr val="404040"/>
              </a:solidFill>
              <a:latin typeface="Roboto Medium" panose="02000000000000000000" pitchFamily="2" charset="0"/>
              <a:ea typeface="Roboto Medium" panose="02000000000000000000" pitchFamily="2" charset="0"/>
            </a:endParaRPr>
          </a:p>
          <a:p>
            <a:endParaRPr lang="en-GB" sz="1400" dirty="0">
              <a:latin typeface="Roboto Light" panose="02000000000000000000" pitchFamily="2" charset="0"/>
              <a:ea typeface="Roboto Light" panose="02000000000000000000" pitchFamily="2" charset="0"/>
            </a:endParaRPr>
          </a:p>
          <a:p>
            <a:endParaRPr lang="en-GB" sz="1400" dirty="0">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1560935179"/>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0823C1-5657-48F7-89E3-341BDE8B32D9}"/>
              </a:ext>
            </a:extLst>
          </p:cNvPr>
          <p:cNvSpPr>
            <a:spLocks noGrp="1"/>
          </p:cNvSpPr>
          <p:nvPr>
            <p:ph type="body" sz="quarter" idx="11"/>
          </p:nvPr>
        </p:nvSpPr>
        <p:spPr>
          <a:xfrm>
            <a:off x="739852" y="628751"/>
            <a:ext cx="6941108" cy="809905"/>
          </a:xfrm>
        </p:spPr>
        <p:txBody>
          <a:bodyPr/>
          <a:lstStyle/>
          <a:p>
            <a:r>
              <a:rPr lang="en-US" dirty="0"/>
              <a:t>DAC6: Observations – practical notes</a:t>
            </a:r>
          </a:p>
        </p:txBody>
      </p:sp>
      <p:sp>
        <p:nvSpPr>
          <p:cNvPr id="4" name="TextBox 3">
            <a:extLst>
              <a:ext uri="{FF2B5EF4-FFF2-40B4-BE49-F238E27FC236}">
                <a16:creationId xmlns:a16="http://schemas.microsoft.com/office/drawing/2014/main" id="{DBEE420D-DC63-47D4-B72B-47F370053108}"/>
              </a:ext>
            </a:extLst>
          </p:cNvPr>
          <p:cNvSpPr txBox="1"/>
          <p:nvPr/>
        </p:nvSpPr>
        <p:spPr>
          <a:xfrm>
            <a:off x="698090" y="1248708"/>
            <a:ext cx="10795819" cy="6494085"/>
          </a:xfrm>
          <a:prstGeom prst="rect">
            <a:avLst/>
          </a:prstGeom>
          <a:noFill/>
        </p:spPr>
        <p:txBody>
          <a:bodyPr wrap="square" rtlCol="0">
            <a:spAutoFit/>
          </a:bodyPr>
          <a:lstStyle/>
          <a:p>
            <a:pPr lvl="1"/>
            <a:endParaRPr lang="en-GB" sz="1400" dirty="0">
              <a:solidFill>
                <a:srgbClr val="404040"/>
              </a:solidFill>
              <a:latin typeface="Roboto Medium" panose="02000000000000000000" pitchFamily="2" charset="0"/>
              <a:ea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Legal privilege</a:t>
            </a:r>
          </a:p>
          <a:p>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Reporting mechanism – web-based form vs. electronic/XML file?</a:t>
            </a:r>
          </a:p>
          <a:p>
            <a:pPr marL="342900" indent="-342900">
              <a:buFont typeface="Arial" panose="020B0604020202020204" pitchFamily="34" charset="0"/>
              <a:buChar char="•"/>
            </a:pPr>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Notification details</a:t>
            </a:r>
          </a:p>
          <a:p>
            <a:pPr marL="342900" indent="-342900">
              <a:buFont typeface="Arial" panose="020B0604020202020204" pitchFamily="34" charset="0"/>
              <a:buChar char="•"/>
            </a:pPr>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DAC6 reporting tools</a:t>
            </a:r>
          </a:p>
          <a:p>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No specific obligation to actively investigate missing data</a:t>
            </a:r>
          </a:p>
          <a:p>
            <a:pPr marL="342900" indent="-342900">
              <a:buFont typeface="Arial" panose="020B0604020202020204" pitchFamily="34" charset="0"/>
              <a:buChar char="•"/>
            </a:pPr>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Reliance on proof of filing by other intermediaries</a:t>
            </a:r>
          </a:p>
          <a:p>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Activities of an intermediary not covered by reporting obligation</a:t>
            </a:r>
          </a:p>
          <a:p>
            <a:pPr marL="342900" indent="-342900">
              <a:buFont typeface="Arial" panose="020B0604020202020204" pitchFamily="34" charset="0"/>
              <a:buChar char="•"/>
            </a:pPr>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r>
              <a:rPr lang="en-GB" sz="2000" dirty="0">
                <a:solidFill>
                  <a:srgbClr val="404040"/>
                </a:solidFill>
                <a:latin typeface="Roboto Medium" panose="02000000000000000000" pitchFamily="2" charset="0"/>
              </a:rPr>
              <a:t>No exemption from notification obligation</a:t>
            </a:r>
          </a:p>
          <a:p>
            <a:endParaRPr lang="en-GB" sz="2000" dirty="0">
              <a:solidFill>
                <a:srgbClr val="404040"/>
              </a:solidFill>
              <a:latin typeface="Roboto Medium" panose="02000000000000000000" pitchFamily="2" charset="0"/>
            </a:endParaRPr>
          </a:p>
          <a:p>
            <a:endParaRPr lang="en-GB" sz="2000" dirty="0">
              <a:solidFill>
                <a:srgbClr val="404040"/>
              </a:solidFill>
              <a:latin typeface="Roboto Medium" panose="02000000000000000000" pitchFamily="2" charset="0"/>
            </a:endParaRPr>
          </a:p>
          <a:p>
            <a:pPr marL="342900" indent="-342900">
              <a:buFont typeface="Arial" panose="020B0604020202020204" pitchFamily="34" charset="0"/>
              <a:buChar char="•"/>
            </a:pPr>
            <a:endParaRPr lang="en-GB" sz="2000" dirty="0">
              <a:solidFill>
                <a:srgbClr val="404040"/>
              </a:solidFill>
              <a:latin typeface="Roboto Medium" panose="02000000000000000000" pitchFamily="2" charset="0"/>
            </a:endParaRPr>
          </a:p>
          <a:p>
            <a:pPr marL="742950" lvl="1" indent="-285750">
              <a:buFont typeface="Arial" panose="020B0604020202020204" pitchFamily="34" charset="0"/>
              <a:buChar char="•"/>
            </a:pPr>
            <a:endParaRPr lang="en-GB" sz="1400" dirty="0">
              <a:solidFill>
                <a:srgbClr val="404040"/>
              </a:solidFill>
              <a:latin typeface="Roboto Medium" panose="02000000000000000000" pitchFamily="2" charset="0"/>
              <a:ea typeface="Roboto Medium" panose="02000000000000000000" pitchFamily="2" charset="0"/>
            </a:endParaRPr>
          </a:p>
          <a:p>
            <a:endParaRPr lang="en-GB" sz="1400" dirty="0">
              <a:latin typeface="Roboto Light" panose="02000000000000000000" pitchFamily="2" charset="0"/>
              <a:ea typeface="Roboto Light" panose="02000000000000000000" pitchFamily="2" charset="0"/>
            </a:endParaRPr>
          </a:p>
          <a:p>
            <a:endParaRPr lang="en-GB" sz="1400" dirty="0">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722720148"/>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0823C1-5657-48F7-89E3-341BDE8B32D9}"/>
              </a:ext>
            </a:extLst>
          </p:cNvPr>
          <p:cNvSpPr>
            <a:spLocks noGrp="1"/>
          </p:cNvSpPr>
          <p:nvPr>
            <p:ph type="body" sz="quarter" idx="11"/>
          </p:nvPr>
        </p:nvSpPr>
        <p:spPr>
          <a:xfrm>
            <a:off x="739852" y="628751"/>
            <a:ext cx="6941108" cy="809905"/>
          </a:xfrm>
        </p:spPr>
        <p:txBody>
          <a:bodyPr/>
          <a:lstStyle/>
          <a:p>
            <a:r>
              <a:rPr lang="en-US" dirty="0"/>
              <a:t>DAC6 optional six-month deferral</a:t>
            </a:r>
          </a:p>
        </p:txBody>
      </p:sp>
      <p:sp>
        <p:nvSpPr>
          <p:cNvPr id="4" name="TextBox 3">
            <a:extLst>
              <a:ext uri="{FF2B5EF4-FFF2-40B4-BE49-F238E27FC236}">
                <a16:creationId xmlns:a16="http://schemas.microsoft.com/office/drawing/2014/main" id="{DBEE420D-DC63-47D4-B72B-47F370053108}"/>
              </a:ext>
            </a:extLst>
          </p:cNvPr>
          <p:cNvSpPr txBox="1"/>
          <p:nvPr/>
        </p:nvSpPr>
        <p:spPr>
          <a:xfrm>
            <a:off x="739852" y="1612602"/>
            <a:ext cx="10795819" cy="3970318"/>
          </a:xfrm>
          <a:prstGeom prst="rect">
            <a:avLst/>
          </a:prstGeom>
          <a:noFill/>
        </p:spPr>
        <p:txBody>
          <a:bodyPr wrap="square" rtlCol="0">
            <a:spAutoFit/>
          </a:bodyPr>
          <a:lstStyle/>
          <a:p>
            <a:endParaRPr lang="en-GB" sz="1400" b="1"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30-day timeline </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Currently: commences 01 July 2020</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Proposed (elective): 01 January 2020, including the period between 01 July 2020 and 31 December 31 2020</a:t>
            </a:r>
          </a:p>
          <a:p>
            <a:pPr lvl="1"/>
            <a:r>
              <a:rPr lang="en-GB" sz="1400" dirty="0">
                <a:solidFill>
                  <a:srgbClr val="404040"/>
                </a:solidFill>
                <a:latin typeface="Roboto Medium" panose="02000000000000000000" pitchFamily="2" charset="0"/>
                <a:ea typeface="Roboto Medium" panose="02000000000000000000" pitchFamily="2" charset="0"/>
              </a:rPr>
              <a:t> </a:t>
            </a:r>
          </a:p>
          <a:p>
            <a:pPr lvl="1"/>
            <a:endParaRPr lang="en-GB" sz="1400"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Historical arrangements between 25 June 2018 and 30 June 2020</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Currently: 31 August 2020</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Proposed (elective): 28 February 2021</a:t>
            </a:r>
          </a:p>
          <a:p>
            <a:pPr lvl="1"/>
            <a:endParaRPr lang="en-GB" sz="1400" b="1" u="sng" dirty="0">
              <a:solidFill>
                <a:srgbClr val="404040"/>
              </a:solidFill>
              <a:latin typeface="Roboto Medium" panose="02000000000000000000" pitchFamily="2" charset="0"/>
              <a:ea typeface="Roboto Medium" panose="02000000000000000000" pitchFamily="2" charset="0"/>
            </a:endParaRPr>
          </a:p>
          <a:p>
            <a:pPr lvl="1"/>
            <a:endParaRPr lang="en-GB" sz="1400" b="1" u="sng"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Next steps</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Opinion required by the European Parliament (expected by 30 June 2020)</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Unanimous agreement by the Council of the European Union</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Member States formalize their choice to exercise this option; if they fail to respond the original timelines will apply</a:t>
            </a:r>
          </a:p>
          <a:p>
            <a:pPr marL="742950" lvl="1" indent="-285750">
              <a:buFont typeface="Arial" panose="020B0604020202020204" pitchFamily="34" charset="0"/>
              <a:buChar char="•"/>
            </a:pPr>
            <a:endParaRPr lang="en-GB" sz="1400" dirty="0">
              <a:solidFill>
                <a:srgbClr val="404040"/>
              </a:solidFill>
              <a:latin typeface="Roboto Medium" panose="02000000000000000000" pitchFamily="2" charset="0"/>
              <a:ea typeface="Roboto Medium" panose="02000000000000000000" pitchFamily="2" charset="0"/>
            </a:endParaRPr>
          </a:p>
          <a:p>
            <a:endParaRPr lang="en-GB" sz="1400" dirty="0">
              <a:latin typeface="Roboto Light" panose="02000000000000000000" pitchFamily="2" charset="0"/>
              <a:ea typeface="Roboto Light" panose="02000000000000000000" pitchFamily="2" charset="0"/>
            </a:endParaRPr>
          </a:p>
          <a:p>
            <a:endParaRPr lang="en-GB" sz="1400" dirty="0">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2618529339"/>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0823C1-5657-48F7-89E3-341BDE8B32D9}"/>
              </a:ext>
            </a:extLst>
          </p:cNvPr>
          <p:cNvSpPr>
            <a:spLocks noGrp="1"/>
          </p:cNvSpPr>
          <p:nvPr>
            <p:ph type="body" sz="quarter" idx="11"/>
          </p:nvPr>
        </p:nvSpPr>
        <p:spPr>
          <a:xfrm>
            <a:off x="739852" y="731520"/>
            <a:ext cx="5660948" cy="926811"/>
          </a:xfrm>
        </p:spPr>
        <p:txBody>
          <a:bodyPr/>
          <a:lstStyle/>
          <a:p>
            <a:r>
              <a:rPr lang="en-US" dirty="0"/>
              <a:t>DAC6 optional six-month deferral</a:t>
            </a:r>
          </a:p>
          <a:p>
            <a:endParaRPr lang="en-US" dirty="0"/>
          </a:p>
          <a:p>
            <a:endParaRPr lang="id-ID" dirty="0"/>
          </a:p>
        </p:txBody>
      </p:sp>
      <p:sp>
        <p:nvSpPr>
          <p:cNvPr id="4" name="TextBox 3">
            <a:extLst>
              <a:ext uri="{FF2B5EF4-FFF2-40B4-BE49-F238E27FC236}">
                <a16:creationId xmlns:a16="http://schemas.microsoft.com/office/drawing/2014/main" id="{DBEE420D-DC63-47D4-B72B-47F370053108}"/>
              </a:ext>
            </a:extLst>
          </p:cNvPr>
          <p:cNvSpPr txBox="1"/>
          <p:nvPr/>
        </p:nvSpPr>
        <p:spPr>
          <a:xfrm>
            <a:off x="739852" y="1612602"/>
            <a:ext cx="10795819" cy="3108543"/>
          </a:xfrm>
          <a:prstGeom prst="rect">
            <a:avLst/>
          </a:prstGeom>
          <a:noFill/>
        </p:spPr>
        <p:txBody>
          <a:bodyPr wrap="square" rtlCol="0">
            <a:spAutoFit/>
          </a:bodyPr>
          <a:lstStyle/>
          <a:p>
            <a:r>
              <a:rPr lang="en-GB" sz="1400" b="1" u="sng" dirty="0">
                <a:solidFill>
                  <a:srgbClr val="404040"/>
                </a:solidFill>
                <a:latin typeface="Roboto Medium" panose="02000000000000000000" pitchFamily="2" charset="0"/>
                <a:ea typeface="Roboto Medium" panose="02000000000000000000" pitchFamily="2" charset="0"/>
              </a:rPr>
              <a:t>Member State actions</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Luxembourg: Penalties will not apply until the amendments come into force</a:t>
            </a:r>
          </a:p>
          <a:p>
            <a:endParaRPr lang="en-GB" sz="1400"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Belgium: Six-month deferral is granted under Belgian legislation</a:t>
            </a:r>
          </a:p>
          <a:p>
            <a:endParaRPr lang="en-GB" sz="1400"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Germany: Historical arrangements originally due by 31 August 2020 can be submitted by 30 September 2020</a:t>
            </a:r>
          </a:p>
          <a:p>
            <a:pPr marL="285750" indent="-285750">
              <a:buFont typeface="Arial" panose="020B0604020202020204" pitchFamily="34" charset="0"/>
              <a:buChar char="•"/>
            </a:pPr>
            <a:endParaRPr lang="en-GB" sz="1400"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Implementation options</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Use current timelines with potential benefits to test governance, as Member States are still finalizing the original legislation</a:t>
            </a:r>
          </a:p>
          <a:p>
            <a:endParaRPr lang="en-GB" sz="1400"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Wait for Member State actions, although initial deferral proposal on 08 May 2020 did not achieve unanimity</a:t>
            </a:r>
          </a:p>
          <a:p>
            <a:r>
              <a:rPr lang="en-GB" sz="1400" dirty="0">
                <a:solidFill>
                  <a:srgbClr val="404040"/>
                </a:solidFill>
                <a:latin typeface="Roboto Medium" panose="02000000000000000000" pitchFamily="2" charset="0"/>
                <a:ea typeface="Roboto Medium" panose="02000000000000000000" pitchFamily="2" charset="0"/>
              </a:rPr>
              <a:t> </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 Plan on six-month deferral for reporting, if the relevant Member States for a taxpayer/intermediary announce advance guidance, although current governance timelines should be maintained to remain current with hallmark arrangements</a:t>
            </a:r>
          </a:p>
        </p:txBody>
      </p:sp>
    </p:spTree>
    <p:extLst>
      <p:ext uri="{BB962C8B-B14F-4D97-AF65-F5344CB8AC3E}">
        <p14:creationId xmlns:p14="http://schemas.microsoft.com/office/powerpoint/2010/main" val="1072855227"/>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TextBox 3"/>
          <p:cNvSpPr txBox="1">
            <a:spLocks noChangeArrowheads="1"/>
          </p:cNvSpPr>
          <p:nvPr/>
        </p:nvSpPr>
        <p:spPr bwMode="auto">
          <a:xfrm>
            <a:off x="2351089" y="2565400"/>
            <a:ext cx="1368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Subtitle 15">
            <a:extLst>
              <a:ext uri="{FF2B5EF4-FFF2-40B4-BE49-F238E27FC236}">
                <a16:creationId xmlns:a16="http://schemas.microsoft.com/office/drawing/2014/main" id="{82F98EBA-5984-49D0-890F-CECBE1C840CF}"/>
              </a:ext>
            </a:extLst>
          </p:cNvPr>
          <p:cNvSpPr txBox="1">
            <a:spLocks/>
          </p:cNvSpPr>
          <p:nvPr/>
        </p:nvSpPr>
        <p:spPr>
          <a:xfrm>
            <a:off x="493635" y="388084"/>
            <a:ext cx="9135971" cy="590580"/>
          </a:xfrm>
          <a:prstGeom prst="rect">
            <a:avLst/>
          </a:prstGeom>
        </p:spPr>
        <p:txBody>
          <a:bodyPr/>
          <a:lstStyle>
            <a:lvl1pPr marL="0" indent="0" algn="l" defTabSz="914400" rtl="0" eaLnBrk="1" latinLnBrk="0" hangingPunct="1">
              <a:lnSpc>
                <a:spcPts val="2600"/>
              </a:lnSpc>
              <a:spcBef>
                <a:spcPct val="20000"/>
              </a:spcBef>
              <a:buFont typeface="Arial" pitchFamily="34" charset="0"/>
              <a:buNone/>
              <a:defRPr sz="2500" b="0" i="0" kern="1200">
                <a:solidFill>
                  <a:srgbClr val="FFFFFF"/>
                </a:solidFill>
                <a:latin typeface="Roboto Black"/>
                <a:ea typeface="+mn-ea"/>
                <a:cs typeface="Roboto Black"/>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GB" sz="3200" dirty="0">
                <a:solidFill>
                  <a:prstClr val="white"/>
                </a:solidFill>
                <a:ea typeface="Roboto light" pitchFamily="2" charset="0"/>
              </a:rPr>
              <a:t>Hallmarks of DAC-6</a:t>
            </a:r>
            <a:endParaRPr lang="en-US" sz="3200" dirty="0">
              <a:solidFill>
                <a:schemeClr val="bg1"/>
              </a:solidFill>
              <a:latin typeface="Roboto Bold" panose="02000000000000000000" pitchFamily="2" charset="0"/>
              <a:ea typeface="Roboto Bold" panose="02000000000000000000" pitchFamily="2" charset="0"/>
            </a:endParaRPr>
          </a:p>
        </p:txBody>
      </p:sp>
      <p:sp>
        <p:nvSpPr>
          <p:cNvPr id="4" name="TextBox 3">
            <a:extLst>
              <a:ext uri="{FF2B5EF4-FFF2-40B4-BE49-F238E27FC236}">
                <a16:creationId xmlns:a16="http://schemas.microsoft.com/office/drawing/2014/main" id="{0C3EBD01-C63E-45D3-B22D-0F00167D2E93}"/>
              </a:ext>
            </a:extLst>
          </p:cNvPr>
          <p:cNvSpPr txBox="1"/>
          <p:nvPr/>
        </p:nvSpPr>
        <p:spPr>
          <a:xfrm>
            <a:off x="776748" y="1671484"/>
            <a:ext cx="10795819" cy="1200329"/>
          </a:xfrm>
          <a:prstGeom prst="rect">
            <a:avLst/>
          </a:prstGeom>
          <a:noFill/>
        </p:spPr>
        <p:txBody>
          <a:bodyPr wrap="square" rtlCol="0">
            <a:spAutoFit/>
          </a:bodyPr>
          <a:lstStyle/>
          <a:p>
            <a:r>
              <a:rPr lang="en-GB" dirty="0">
                <a:latin typeface="Roboto Medium" panose="02000000000000000000" pitchFamily="2" charset="0"/>
                <a:ea typeface="Roboto Medium" panose="02000000000000000000" pitchFamily="2" charset="0"/>
              </a:rPr>
              <a:t>Introduction</a:t>
            </a:r>
          </a:p>
          <a:p>
            <a:endParaRPr lang="en-GB" dirty="0">
              <a:latin typeface="Roboto Light" panose="02000000000000000000" pitchFamily="2" charset="0"/>
              <a:ea typeface="Roboto Light" panose="02000000000000000000" pitchFamily="2" charset="0"/>
            </a:endParaRPr>
          </a:p>
          <a:p>
            <a:r>
              <a:rPr lang="en-GB" sz="1600" dirty="0">
                <a:latin typeface="Roboto Light" panose="02000000000000000000" pitchFamily="2" charset="0"/>
                <a:ea typeface="Roboto Light" panose="02000000000000000000" pitchFamily="2" charset="0"/>
              </a:rPr>
              <a:t>Text</a:t>
            </a:r>
          </a:p>
          <a:p>
            <a:endParaRPr lang="en-GB" dirty="0">
              <a:latin typeface="Roboto Light" panose="02000000000000000000" pitchFamily="2" charset="0"/>
              <a:ea typeface="Roboto Light" panose="02000000000000000000" pitchFamily="2" charset="0"/>
            </a:endParaRPr>
          </a:p>
        </p:txBody>
      </p:sp>
      <p:sp>
        <p:nvSpPr>
          <p:cNvPr id="8" name="TextBox 7">
            <a:extLst>
              <a:ext uri="{FF2B5EF4-FFF2-40B4-BE49-F238E27FC236}">
                <a16:creationId xmlns:a16="http://schemas.microsoft.com/office/drawing/2014/main" id="{9070FA4D-E415-4294-B8F9-2C4BC4C7DA64}"/>
              </a:ext>
            </a:extLst>
          </p:cNvPr>
          <p:cNvSpPr txBox="1"/>
          <p:nvPr/>
        </p:nvSpPr>
        <p:spPr>
          <a:xfrm>
            <a:off x="493634" y="5603964"/>
            <a:ext cx="11229439" cy="461665"/>
          </a:xfrm>
          <a:prstGeom prst="rect">
            <a:avLst/>
          </a:prstGeom>
          <a:noFill/>
        </p:spPr>
        <p:txBody>
          <a:bodyPr wrap="square" rtlCol="0">
            <a:spAutoFit/>
          </a:bodyPr>
          <a:lstStyle/>
          <a:p>
            <a:pPr algn="just"/>
            <a:r>
              <a:rPr lang="en-GB" sz="1200" dirty="0">
                <a:latin typeface="Roboto Light" panose="02000000000000000000" pitchFamily="2" charset="0"/>
                <a:ea typeface="Roboto Light" panose="02000000000000000000" pitchFamily="2" charset="0"/>
              </a:rPr>
              <a:t>Note:  With </a:t>
            </a:r>
            <a:r>
              <a:rPr lang="en-GB" sz="1200" b="1" dirty="0">
                <a:latin typeface="Roboto Light" panose="02000000000000000000" pitchFamily="2" charset="0"/>
                <a:ea typeface="Roboto Light" panose="02000000000000000000" pitchFamily="2" charset="0"/>
              </a:rPr>
              <a:t>hallmarks A, B, and C1</a:t>
            </a:r>
            <a:r>
              <a:rPr lang="en-GB" sz="1200" dirty="0">
                <a:latin typeface="Roboto Light" panose="02000000000000000000" pitchFamily="2" charset="0"/>
                <a:ea typeface="Roboto Light" panose="02000000000000000000" pitchFamily="2" charset="0"/>
              </a:rPr>
              <a:t>, the </a:t>
            </a:r>
            <a:r>
              <a:rPr lang="en-GB" sz="1200" b="1" dirty="0">
                <a:latin typeface="Roboto Light" panose="02000000000000000000" pitchFamily="2" charset="0"/>
                <a:ea typeface="Roboto Light" panose="02000000000000000000" pitchFamily="2" charset="0"/>
              </a:rPr>
              <a:t>main benefit test must be met</a:t>
            </a:r>
            <a:r>
              <a:rPr lang="en-GB" sz="1200" dirty="0">
                <a:latin typeface="Roboto Light" panose="02000000000000000000" pitchFamily="2" charset="0"/>
                <a:ea typeface="Roboto Light" panose="02000000000000000000" pitchFamily="2" charset="0"/>
              </a:rPr>
              <a:t>. The main benefit or one of the main benefits which, having regard to all relevant facts and circumstances, a person may reasonably expect to derive from an arrangement is the obtaining of a tax advantage.</a:t>
            </a:r>
          </a:p>
        </p:txBody>
      </p:sp>
      <p:graphicFrame>
        <p:nvGraphicFramePr>
          <p:cNvPr id="2" name="Table 2">
            <a:extLst>
              <a:ext uri="{FF2B5EF4-FFF2-40B4-BE49-F238E27FC236}">
                <a16:creationId xmlns:a16="http://schemas.microsoft.com/office/drawing/2014/main" id="{5E56151C-1318-4D1B-ACAA-A6FC8B88946A}"/>
              </a:ext>
            </a:extLst>
          </p:cNvPr>
          <p:cNvGraphicFramePr>
            <a:graphicFrameLocks noGrp="1"/>
          </p:cNvGraphicFramePr>
          <p:nvPr/>
        </p:nvGraphicFramePr>
        <p:xfrm>
          <a:off x="468925" y="1671484"/>
          <a:ext cx="5477156" cy="3873805"/>
        </p:xfrm>
        <a:graphic>
          <a:graphicData uri="http://schemas.openxmlformats.org/drawingml/2006/table">
            <a:tbl>
              <a:tblPr firstRow="1" bandRow="1">
                <a:tableStyleId>{5C22544A-7EE6-4342-B048-85BDC9FD1C3A}</a:tableStyleId>
              </a:tblPr>
              <a:tblGrid>
                <a:gridCol w="1861181">
                  <a:extLst>
                    <a:ext uri="{9D8B030D-6E8A-4147-A177-3AD203B41FA5}">
                      <a16:colId xmlns:a16="http://schemas.microsoft.com/office/drawing/2014/main" val="2022103858"/>
                    </a:ext>
                  </a:extLst>
                </a:gridCol>
                <a:gridCol w="2025596">
                  <a:extLst>
                    <a:ext uri="{9D8B030D-6E8A-4147-A177-3AD203B41FA5}">
                      <a16:colId xmlns:a16="http://schemas.microsoft.com/office/drawing/2014/main" val="1542503697"/>
                    </a:ext>
                  </a:extLst>
                </a:gridCol>
                <a:gridCol w="1590379">
                  <a:extLst>
                    <a:ext uri="{9D8B030D-6E8A-4147-A177-3AD203B41FA5}">
                      <a16:colId xmlns:a16="http://schemas.microsoft.com/office/drawing/2014/main" val="311111596"/>
                    </a:ext>
                  </a:extLst>
                </a:gridCol>
              </a:tblGrid>
              <a:tr h="495023">
                <a:tc>
                  <a:txBody>
                    <a:bodyPr/>
                    <a:lstStyle/>
                    <a:p>
                      <a:r>
                        <a:rPr lang="en-GB" sz="1300" dirty="0"/>
                        <a:t>General hallmarks (A)</a:t>
                      </a:r>
                      <a:endParaRPr lang="en-NL" sz="1300" dirty="0"/>
                    </a:p>
                  </a:txBody>
                  <a:tcPr/>
                </a:tc>
                <a:tc>
                  <a:txBody>
                    <a:bodyPr/>
                    <a:lstStyle/>
                    <a:p>
                      <a:r>
                        <a:rPr lang="en-GB" sz="1300" dirty="0"/>
                        <a:t>Specific hallmarks (B)</a:t>
                      </a:r>
                      <a:endParaRPr lang="en-NL" sz="1300" dirty="0"/>
                    </a:p>
                  </a:txBody>
                  <a:tcPr/>
                </a:tc>
                <a:tc>
                  <a:txBody>
                    <a:bodyPr/>
                    <a:lstStyle/>
                    <a:p>
                      <a:r>
                        <a:rPr lang="en-GB" sz="1300" dirty="0"/>
                        <a:t>Cross-border transactions(C1)</a:t>
                      </a:r>
                      <a:endParaRPr lang="en-NL" sz="1300" dirty="0"/>
                    </a:p>
                  </a:txBody>
                  <a:tcPr/>
                </a:tc>
                <a:extLst>
                  <a:ext uri="{0D108BD9-81ED-4DB2-BD59-A6C34878D82A}">
                    <a16:rowId xmlns:a16="http://schemas.microsoft.com/office/drawing/2014/main" val="3590220953"/>
                  </a:ext>
                </a:extLst>
              </a:tr>
              <a:tr h="3378782">
                <a:tc>
                  <a:txBody>
                    <a:bodyPr/>
                    <a:lstStyle/>
                    <a:p>
                      <a:r>
                        <a:rPr lang="en-GB" sz="1300" dirty="0"/>
                        <a:t>Tax arrangements sold with a confidentiality clause attached</a:t>
                      </a:r>
                    </a:p>
                    <a:p>
                      <a:endParaRPr lang="en-GB" sz="1300" dirty="0"/>
                    </a:p>
                    <a:p>
                      <a:r>
                        <a:rPr lang="en-GB" sz="1300" dirty="0"/>
                        <a:t>Contingent fee</a:t>
                      </a:r>
                    </a:p>
                    <a:p>
                      <a:endParaRPr lang="en-GB" sz="1300" dirty="0"/>
                    </a:p>
                    <a:p>
                      <a:r>
                        <a:rPr lang="en-GB" sz="1300" dirty="0"/>
                        <a:t>Standardized documents and/or structure</a:t>
                      </a:r>
                      <a:endParaRPr lang="en-NL" sz="1300" dirty="0"/>
                    </a:p>
                  </a:txBody>
                  <a:tcPr/>
                </a:tc>
                <a:tc>
                  <a:txBody>
                    <a:bodyPr/>
                    <a:lstStyle/>
                    <a:p>
                      <a:r>
                        <a:rPr lang="en-GB" sz="1300" dirty="0"/>
                        <a:t>Acquisition of Loss Co.</a:t>
                      </a:r>
                    </a:p>
                    <a:p>
                      <a:endParaRPr lang="en-GB" sz="1300" dirty="0"/>
                    </a:p>
                    <a:p>
                      <a:r>
                        <a:rPr lang="en-GB" sz="1300" dirty="0"/>
                        <a:t>Conversion of income into capital, gift or other category of revenue taxed at lower level / exempt</a:t>
                      </a:r>
                    </a:p>
                    <a:p>
                      <a:endParaRPr lang="en-GB" sz="1300" dirty="0"/>
                    </a:p>
                    <a:p>
                      <a:r>
                        <a:rPr lang="en-GB" sz="1300" dirty="0"/>
                        <a:t>Circular transactions resulting in round tripping of funds</a:t>
                      </a:r>
                      <a:endParaRPr lang="en-NL" sz="1300" dirty="0"/>
                    </a:p>
                  </a:txBody>
                  <a:tcPr/>
                </a:tc>
                <a:tc>
                  <a:txBody>
                    <a:bodyPr/>
                    <a:lstStyle/>
                    <a:p>
                      <a:r>
                        <a:rPr lang="en-GB" sz="1300" dirty="0"/>
                        <a:t>Deductible payments to a related party:</a:t>
                      </a:r>
                    </a:p>
                    <a:p>
                      <a:pPr marL="285750" indent="-285750">
                        <a:buFontTx/>
                        <a:buChar char="-"/>
                      </a:pPr>
                      <a:r>
                        <a:rPr lang="en-GB" sz="1300" dirty="0"/>
                        <a:t>Which is resident in no or almost no corporate tax jurisdiction</a:t>
                      </a:r>
                    </a:p>
                    <a:p>
                      <a:pPr marL="285750" indent="-285750">
                        <a:buFontTx/>
                        <a:buChar char="-"/>
                      </a:pPr>
                      <a:r>
                        <a:rPr lang="en-GB" sz="1300" dirty="0"/>
                        <a:t>If the payment benefits from a full exemption from tax</a:t>
                      </a:r>
                    </a:p>
                    <a:p>
                      <a:pPr marL="285750" indent="-285750">
                        <a:buFontTx/>
                        <a:buChar char="-"/>
                      </a:pPr>
                      <a:r>
                        <a:rPr lang="en-GB" sz="1300" dirty="0"/>
                        <a:t>If the payment benefits from a preferential tax regime</a:t>
                      </a:r>
                    </a:p>
                  </a:txBody>
                  <a:tcPr/>
                </a:tc>
                <a:extLst>
                  <a:ext uri="{0D108BD9-81ED-4DB2-BD59-A6C34878D82A}">
                    <a16:rowId xmlns:a16="http://schemas.microsoft.com/office/drawing/2014/main" val="2852886821"/>
                  </a:ext>
                </a:extLst>
              </a:tr>
            </a:tbl>
          </a:graphicData>
        </a:graphic>
      </p:graphicFrame>
      <p:graphicFrame>
        <p:nvGraphicFramePr>
          <p:cNvPr id="9" name="Table 2">
            <a:extLst>
              <a:ext uri="{FF2B5EF4-FFF2-40B4-BE49-F238E27FC236}">
                <a16:creationId xmlns:a16="http://schemas.microsoft.com/office/drawing/2014/main" id="{356104D9-BE79-44D2-8111-312B1EEE39E3}"/>
              </a:ext>
            </a:extLst>
          </p:cNvPr>
          <p:cNvGraphicFramePr>
            <a:graphicFrameLocks noGrp="1"/>
          </p:cNvGraphicFramePr>
          <p:nvPr/>
        </p:nvGraphicFramePr>
        <p:xfrm>
          <a:off x="6174653" y="1671484"/>
          <a:ext cx="5548421" cy="3890003"/>
        </p:xfrm>
        <a:graphic>
          <a:graphicData uri="http://schemas.openxmlformats.org/drawingml/2006/table">
            <a:tbl>
              <a:tblPr firstRow="1" bandRow="1">
                <a:tableStyleId>{5C22544A-7EE6-4342-B048-85BDC9FD1C3A}</a:tableStyleId>
              </a:tblPr>
              <a:tblGrid>
                <a:gridCol w="1885397">
                  <a:extLst>
                    <a:ext uri="{9D8B030D-6E8A-4147-A177-3AD203B41FA5}">
                      <a16:colId xmlns:a16="http://schemas.microsoft.com/office/drawing/2014/main" val="2022103858"/>
                    </a:ext>
                  </a:extLst>
                </a:gridCol>
                <a:gridCol w="2051952">
                  <a:extLst>
                    <a:ext uri="{9D8B030D-6E8A-4147-A177-3AD203B41FA5}">
                      <a16:colId xmlns:a16="http://schemas.microsoft.com/office/drawing/2014/main" val="1542503697"/>
                    </a:ext>
                  </a:extLst>
                </a:gridCol>
                <a:gridCol w="1611072">
                  <a:extLst>
                    <a:ext uri="{9D8B030D-6E8A-4147-A177-3AD203B41FA5}">
                      <a16:colId xmlns:a16="http://schemas.microsoft.com/office/drawing/2014/main" val="311111596"/>
                    </a:ext>
                  </a:extLst>
                </a:gridCol>
              </a:tblGrid>
              <a:tr h="695953">
                <a:tc>
                  <a:txBody>
                    <a:bodyPr/>
                    <a:lstStyle/>
                    <a:p>
                      <a:r>
                        <a:rPr lang="en-GB" sz="1300" dirty="0"/>
                        <a:t>Cross-border transactions(C2)</a:t>
                      </a:r>
                      <a:endParaRPr lang="en-NL" sz="1300" dirty="0"/>
                    </a:p>
                  </a:txBody>
                  <a:tcPr/>
                </a:tc>
                <a:tc>
                  <a:txBody>
                    <a:bodyPr/>
                    <a:lstStyle/>
                    <a:p>
                      <a:r>
                        <a:rPr lang="en-GB" sz="1300" dirty="0"/>
                        <a:t>Automatic exchange of information and Beneficial Ownership (D)</a:t>
                      </a:r>
                      <a:endParaRPr lang="en-NL" sz="1300" dirty="0"/>
                    </a:p>
                  </a:txBody>
                  <a:tcPr/>
                </a:tc>
                <a:tc>
                  <a:txBody>
                    <a:bodyPr/>
                    <a:lstStyle/>
                    <a:p>
                      <a:r>
                        <a:rPr lang="en-GB" sz="1300" dirty="0"/>
                        <a:t>Transfer Pricing (E)</a:t>
                      </a:r>
                      <a:endParaRPr lang="en-NL" sz="1300" dirty="0"/>
                    </a:p>
                  </a:txBody>
                  <a:tcPr/>
                </a:tc>
                <a:extLst>
                  <a:ext uri="{0D108BD9-81ED-4DB2-BD59-A6C34878D82A}">
                    <a16:rowId xmlns:a16="http://schemas.microsoft.com/office/drawing/2014/main" val="3590220953"/>
                  </a:ext>
                </a:extLst>
              </a:tr>
              <a:tr h="3194050">
                <a:tc>
                  <a:txBody>
                    <a:bodyPr/>
                    <a:lstStyle/>
                    <a:p>
                      <a:r>
                        <a:rPr lang="en-GB" sz="1300" dirty="0"/>
                        <a:t>Deductible payments to a related party which is:</a:t>
                      </a:r>
                    </a:p>
                    <a:p>
                      <a:pPr marL="285750" indent="-285750">
                        <a:buFontTx/>
                        <a:buChar char="-"/>
                      </a:pPr>
                      <a:r>
                        <a:rPr lang="en-GB" sz="1300" dirty="0"/>
                        <a:t>Not tax resident in any jurisdiction</a:t>
                      </a:r>
                    </a:p>
                    <a:p>
                      <a:pPr marL="285750" indent="-285750">
                        <a:buFontTx/>
                        <a:buChar char="-"/>
                      </a:pPr>
                      <a:r>
                        <a:rPr lang="en-GB" sz="1300" dirty="0"/>
                        <a:t>Resident in black-listed country (EU / OECD)</a:t>
                      </a:r>
                    </a:p>
                    <a:p>
                      <a:pPr marL="0" indent="0">
                        <a:buFontTx/>
                        <a:buNone/>
                      </a:pPr>
                      <a:endParaRPr lang="en-GB" sz="1300" dirty="0"/>
                    </a:p>
                    <a:p>
                      <a:pPr marL="0" indent="0">
                        <a:buFontTx/>
                        <a:buNone/>
                      </a:pPr>
                      <a:r>
                        <a:rPr lang="en-GB" sz="1300" dirty="0"/>
                        <a:t>Deduction of the same depreciation on asset in multiple jurisdictions</a:t>
                      </a:r>
                    </a:p>
                    <a:p>
                      <a:pPr marL="0" indent="0">
                        <a:buFontTx/>
                        <a:buNone/>
                      </a:pPr>
                      <a:endParaRPr lang="en-GB" sz="1300" dirty="0"/>
                    </a:p>
                    <a:p>
                      <a:pPr marL="0" indent="0">
                        <a:buFontTx/>
                        <a:buNone/>
                      </a:pPr>
                      <a:r>
                        <a:rPr lang="en-GB" sz="1300" dirty="0"/>
                        <a:t>Double tax relief claimed in multiple jurisdictions</a:t>
                      </a:r>
                      <a:endParaRPr lang="en-NL" sz="1300" dirty="0"/>
                    </a:p>
                  </a:txBody>
                  <a:tcPr/>
                </a:tc>
                <a:tc>
                  <a:txBody>
                    <a:bodyPr/>
                    <a:lstStyle/>
                    <a:p>
                      <a:r>
                        <a:rPr lang="en-GB" sz="1300" dirty="0"/>
                        <a:t>Circumvention of reporting obligation on automatic exchange of financial account information</a:t>
                      </a:r>
                    </a:p>
                    <a:p>
                      <a:endParaRPr lang="en-GB" sz="1300" dirty="0"/>
                    </a:p>
                    <a:p>
                      <a:r>
                        <a:rPr lang="en-GB" sz="1300" dirty="0"/>
                        <a:t>Legal structure lacking substantive economic activity where the beneficial owners are unidentifiable</a:t>
                      </a:r>
                      <a:endParaRPr lang="en-NL" sz="1300" dirty="0"/>
                    </a:p>
                  </a:txBody>
                  <a:tcPr/>
                </a:tc>
                <a:tc>
                  <a:txBody>
                    <a:bodyPr/>
                    <a:lstStyle/>
                    <a:p>
                      <a:r>
                        <a:rPr lang="en-GB" sz="1300" dirty="0"/>
                        <a:t>Unilateral safe harbour rules</a:t>
                      </a:r>
                    </a:p>
                    <a:p>
                      <a:endParaRPr lang="en-GB" sz="1300" dirty="0"/>
                    </a:p>
                    <a:p>
                      <a:r>
                        <a:rPr lang="en-GB" sz="1300" dirty="0"/>
                        <a:t>Transfer of hard-to-value intangibles</a:t>
                      </a:r>
                    </a:p>
                    <a:p>
                      <a:endParaRPr lang="en-GB" sz="1300" dirty="0"/>
                    </a:p>
                    <a:p>
                      <a:r>
                        <a:rPr lang="en-GB" sz="1300" dirty="0"/>
                        <a:t>Transfer of functions / risks / assets resulting in EBIT decrease &gt;50% during the next 3 years</a:t>
                      </a:r>
                    </a:p>
                  </a:txBody>
                  <a:tcPr/>
                </a:tc>
                <a:extLst>
                  <a:ext uri="{0D108BD9-81ED-4DB2-BD59-A6C34878D82A}">
                    <a16:rowId xmlns:a16="http://schemas.microsoft.com/office/drawing/2014/main" val="2852886821"/>
                  </a:ext>
                </a:extLst>
              </a:tr>
            </a:tbl>
          </a:graphicData>
        </a:graphic>
      </p:graphicFrame>
      <p:sp>
        <p:nvSpPr>
          <p:cNvPr id="3" name="Rectangle 2">
            <a:extLst>
              <a:ext uri="{FF2B5EF4-FFF2-40B4-BE49-F238E27FC236}">
                <a16:creationId xmlns:a16="http://schemas.microsoft.com/office/drawing/2014/main" id="{6880D27A-166F-469B-809C-460B7A3AD92E}"/>
              </a:ext>
            </a:extLst>
          </p:cNvPr>
          <p:cNvSpPr/>
          <p:nvPr/>
        </p:nvSpPr>
        <p:spPr>
          <a:xfrm>
            <a:off x="493634" y="771076"/>
            <a:ext cx="237566" cy="646331"/>
          </a:xfrm>
          <a:prstGeom prst="rect">
            <a:avLst/>
          </a:prstGeom>
        </p:spPr>
        <p:txBody>
          <a:bodyPr wrap="none">
            <a:spAutoFit/>
          </a:bodyPr>
          <a:lstStyle/>
          <a:p>
            <a:r>
              <a:rPr lang="en-US" dirty="0"/>
              <a:t> </a:t>
            </a:r>
          </a:p>
          <a:p>
            <a:endParaRPr lang="en-US" dirty="0"/>
          </a:p>
        </p:txBody>
      </p:sp>
      <p:pic>
        <p:nvPicPr>
          <p:cNvPr id="5" name="Picture 4">
            <a:extLst>
              <a:ext uri="{FF2B5EF4-FFF2-40B4-BE49-F238E27FC236}">
                <a16:creationId xmlns:a16="http://schemas.microsoft.com/office/drawing/2014/main" id="{6EA1B3AB-83A7-4D4F-A166-20DB9229782A}"/>
              </a:ext>
            </a:extLst>
          </p:cNvPr>
          <p:cNvPicPr>
            <a:picLocks noChangeAspect="1"/>
          </p:cNvPicPr>
          <p:nvPr/>
        </p:nvPicPr>
        <p:blipFill>
          <a:blip r:embed="rId3"/>
          <a:stretch>
            <a:fillRect/>
          </a:stretch>
        </p:blipFill>
        <p:spPr>
          <a:xfrm>
            <a:off x="790744" y="687196"/>
            <a:ext cx="3543300" cy="857250"/>
          </a:xfrm>
          <a:prstGeom prst="rect">
            <a:avLst/>
          </a:prstGeom>
        </p:spPr>
      </p:pic>
    </p:spTree>
    <p:extLst>
      <p:ext uri="{BB962C8B-B14F-4D97-AF65-F5344CB8AC3E}">
        <p14:creationId xmlns:p14="http://schemas.microsoft.com/office/powerpoint/2010/main" val="4025712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0823C1-5657-48F7-89E3-341BDE8B32D9}"/>
              </a:ext>
            </a:extLst>
          </p:cNvPr>
          <p:cNvSpPr>
            <a:spLocks noGrp="1"/>
          </p:cNvSpPr>
          <p:nvPr>
            <p:ph type="body" sz="quarter" idx="11"/>
          </p:nvPr>
        </p:nvSpPr>
        <p:spPr>
          <a:xfrm>
            <a:off x="739852" y="643137"/>
            <a:ext cx="5880404" cy="762201"/>
          </a:xfrm>
        </p:spPr>
        <p:txBody>
          <a:bodyPr/>
          <a:lstStyle/>
          <a:p>
            <a:r>
              <a:rPr lang="en-US" dirty="0"/>
              <a:t>Definitions: a good starting point  </a:t>
            </a:r>
          </a:p>
          <a:p>
            <a:endParaRPr lang="en-US" dirty="0"/>
          </a:p>
          <a:p>
            <a:endParaRPr lang="id-ID" dirty="0"/>
          </a:p>
        </p:txBody>
      </p:sp>
      <p:sp>
        <p:nvSpPr>
          <p:cNvPr id="4" name="TextBox 3">
            <a:extLst>
              <a:ext uri="{FF2B5EF4-FFF2-40B4-BE49-F238E27FC236}">
                <a16:creationId xmlns:a16="http://schemas.microsoft.com/office/drawing/2014/main" id="{DBEE420D-DC63-47D4-B72B-47F370053108}"/>
              </a:ext>
            </a:extLst>
          </p:cNvPr>
          <p:cNvSpPr txBox="1"/>
          <p:nvPr/>
        </p:nvSpPr>
        <p:spPr>
          <a:xfrm>
            <a:off x="739852" y="1612602"/>
            <a:ext cx="10805972" cy="5693866"/>
          </a:xfrm>
          <a:prstGeom prst="rect">
            <a:avLst/>
          </a:prstGeom>
          <a:noFill/>
        </p:spPr>
        <p:txBody>
          <a:bodyPr wrap="square" rtlCol="0">
            <a:spAutoFit/>
          </a:bodyPr>
          <a:lstStyle/>
          <a:p>
            <a:r>
              <a:rPr lang="en-GB" sz="1400" b="1" u="sng" dirty="0">
                <a:solidFill>
                  <a:srgbClr val="404040"/>
                </a:solidFill>
                <a:latin typeface="Roboto Medium" panose="02000000000000000000" pitchFamily="2" charset="0"/>
                <a:ea typeface="Roboto Medium" panose="02000000000000000000" pitchFamily="2" charset="0"/>
              </a:rPr>
              <a:t>Hallmark</a:t>
            </a:r>
          </a:p>
          <a:p>
            <a:r>
              <a:rPr lang="en-GB" sz="1400" dirty="0">
                <a:solidFill>
                  <a:srgbClr val="404040"/>
                </a:solidFill>
                <a:latin typeface="Roboto Medium" panose="02000000000000000000" pitchFamily="2" charset="0"/>
                <a:ea typeface="Roboto Medium" panose="02000000000000000000" pitchFamily="2" charset="0"/>
              </a:rPr>
              <a:t>	A characteristic or feature of a cross-border arrangement that presents </a:t>
            </a:r>
            <a:r>
              <a:rPr lang="en-GB" sz="1400" u="sng" dirty="0">
                <a:solidFill>
                  <a:srgbClr val="404040"/>
                </a:solidFill>
                <a:latin typeface="Roboto Medium" panose="02000000000000000000" pitchFamily="2" charset="0"/>
                <a:ea typeface="Roboto Medium" panose="02000000000000000000" pitchFamily="2" charset="0"/>
              </a:rPr>
              <a:t>an indication of a potential risk of tax avoidance</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Arrangement</a:t>
            </a:r>
          </a:p>
          <a:p>
            <a:r>
              <a:rPr lang="en-GB" sz="1400" dirty="0">
                <a:solidFill>
                  <a:srgbClr val="404040"/>
                </a:solidFill>
                <a:latin typeface="Roboto Medium" panose="02000000000000000000" pitchFamily="2" charset="0"/>
                <a:ea typeface="Roboto Medium" panose="02000000000000000000" pitchFamily="2" charset="0"/>
              </a:rPr>
              <a:t>	Undefined; A  broad category of transactions, with few exceptions, although defined by several Member States</a:t>
            </a:r>
          </a:p>
          <a:p>
            <a:r>
              <a:rPr lang="en-GB" sz="1400" dirty="0">
                <a:solidFill>
                  <a:srgbClr val="404040"/>
                </a:solidFill>
                <a:latin typeface="Roboto Medium" panose="02000000000000000000" pitchFamily="2" charset="0"/>
                <a:ea typeface="Roboto Medium" panose="02000000000000000000" pitchFamily="2" charset="0"/>
              </a:rPr>
              <a:t>		France: Any agreement, scheme, plan, mechanism, transaction(s)</a:t>
            </a:r>
          </a:p>
          <a:p>
            <a:r>
              <a:rPr lang="en-GB" sz="1400" dirty="0">
                <a:solidFill>
                  <a:srgbClr val="404040"/>
                </a:solidFill>
                <a:latin typeface="Roboto Medium" panose="02000000000000000000" pitchFamily="2" charset="0"/>
                <a:ea typeface="Roboto Medium" panose="02000000000000000000" pitchFamily="2" charset="0"/>
              </a:rPr>
              <a:t>		Ireland: A transaction, action(s), scheme, plan, proposal, promise, undertaking, whether express or implied</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Cross-border arrangement</a:t>
            </a:r>
          </a:p>
          <a:p>
            <a:r>
              <a:rPr lang="en-GB" sz="1400" dirty="0">
                <a:solidFill>
                  <a:srgbClr val="404040"/>
                </a:solidFill>
                <a:latin typeface="Roboto Medium" panose="02000000000000000000" pitchFamily="2" charset="0"/>
                <a:ea typeface="Roboto Medium" panose="02000000000000000000" pitchFamily="2" charset="0"/>
              </a:rPr>
              <a:t>	An arrangement between at least one Member State and another country (EU or non-EU), meeting a prescribed condition</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Intermediary, meeting one of the following conditions in a Member State:</a:t>
            </a:r>
          </a:p>
          <a:p>
            <a:r>
              <a:rPr lang="en-GB" sz="1400" dirty="0">
                <a:solidFill>
                  <a:srgbClr val="404040"/>
                </a:solidFill>
                <a:latin typeface="Roboto Medium" panose="02000000000000000000" pitchFamily="2" charset="0"/>
                <a:ea typeface="Roboto Medium" panose="02000000000000000000" pitchFamily="2" charset="0"/>
              </a:rPr>
              <a:t>	Tax resident, or</a:t>
            </a:r>
          </a:p>
          <a:p>
            <a:r>
              <a:rPr lang="en-GB" sz="1400" dirty="0">
                <a:solidFill>
                  <a:srgbClr val="404040"/>
                </a:solidFill>
                <a:latin typeface="Roboto Medium" panose="02000000000000000000" pitchFamily="2" charset="0"/>
                <a:ea typeface="Roboto Medium" panose="02000000000000000000" pitchFamily="2" charset="0"/>
              </a:rPr>
              <a:t>	Permanent establishment (PE), or</a:t>
            </a:r>
          </a:p>
          <a:p>
            <a:r>
              <a:rPr lang="en-GB" sz="1400" dirty="0">
                <a:solidFill>
                  <a:srgbClr val="404040"/>
                </a:solidFill>
                <a:latin typeface="Roboto Medium" panose="02000000000000000000" pitchFamily="2" charset="0"/>
                <a:ea typeface="Roboto Medium" panose="02000000000000000000" pitchFamily="2" charset="0"/>
              </a:rPr>
              <a:t>	Incorporated or governed, or</a:t>
            </a:r>
          </a:p>
          <a:p>
            <a:r>
              <a:rPr lang="en-GB" sz="1400" dirty="0">
                <a:solidFill>
                  <a:srgbClr val="404040"/>
                </a:solidFill>
                <a:latin typeface="Roboto Medium" panose="02000000000000000000" pitchFamily="2" charset="0"/>
                <a:ea typeface="Roboto Medium" panose="02000000000000000000" pitchFamily="2" charset="0"/>
              </a:rPr>
              <a:t>	Registered with a professional legal, tax or consulting association</a:t>
            </a:r>
          </a:p>
          <a:p>
            <a:r>
              <a:rPr lang="en-GB" sz="1400" dirty="0">
                <a:solidFill>
                  <a:srgbClr val="404040"/>
                </a:solidFill>
                <a:latin typeface="Roboto Medium" panose="02000000000000000000" pitchFamily="2" charset="0"/>
                <a:ea typeface="Roboto Medium" panose="02000000000000000000" pitchFamily="2" charset="0"/>
              </a:rPr>
              <a:t>	(Legal professional privilege is subject to a filing waiver, determined by the relevant Member State)</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Relevant taxpayer</a:t>
            </a:r>
          </a:p>
          <a:p>
            <a:r>
              <a:rPr lang="en-GB" sz="1400" dirty="0">
                <a:solidFill>
                  <a:srgbClr val="404040"/>
                </a:solidFill>
                <a:latin typeface="Roboto Medium" panose="02000000000000000000" pitchFamily="2" charset="0"/>
                <a:ea typeface="Roboto Medium" panose="02000000000000000000" pitchFamily="2" charset="0"/>
              </a:rPr>
              <a:t>	Any person to whom a reportable cross-border arrangement (RCBA) </a:t>
            </a:r>
            <a:r>
              <a:rPr lang="en-GB" sz="1400" u="sng" dirty="0">
                <a:solidFill>
                  <a:srgbClr val="404040"/>
                </a:solidFill>
                <a:latin typeface="Roboto Medium" panose="02000000000000000000" pitchFamily="2" charset="0"/>
                <a:ea typeface="Roboto Medium" panose="02000000000000000000" pitchFamily="2" charset="0"/>
              </a:rPr>
              <a:t>is made available</a:t>
            </a:r>
            <a:r>
              <a:rPr lang="en-GB" sz="1400" dirty="0">
                <a:solidFill>
                  <a:srgbClr val="404040"/>
                </a:solidFill>
                <a:latin typeface="Roboto Medium" panose="02000000000000000000" pitchFamily="2" charset="0"/>
                <a:ea typeface="Roboto Medium" panose="02000000000000000000" pitchFamily="2" charset="0"/>
              </a:rPr>
              <a:t> for implementation, </a:t>
            </a:r>
            <a:r>
              <a:rPr lang="en-GB" sz="1400" u="sng" dirty="0">
                <a:solidFill>
                  <a:srgbClr val="404040"/>
                </a:solidFill>
                <a:latin typeface="Roboto Medium" panose="02000000000000000000" pitchFamily="2" charset="0"/>
                <a:ea typeface="Roboto Medium" panose="02000000000000000000" pitchFamily="2" charset="0"/>
              </a:rPr>
              <a:t>or who is ready to</a:t>
            </a:r>
          </a:p>
          <a:p>
            <a:r>
              <a:rPr lang="en-GB" sz="1400" dirty="0">
                <a:solidFill>
                  <a:srgbClr val="404040"/>
                </a:solidFill>
                <a:latin typeface="Roboto Medium" panose="02000000000000000000" pitchFamily="2" charset="0"/>
                <a:ea typeface="Roboto Medium" panose="02000000000000000000" pitchFamily="2" charset="0"/>
              </a:rPr>
              <a:t> 	</a:t>
            </a:r>
            <a:r>
              <a:rPr lang="en-GB" sz="1400" u="sng" dirty="0">
                <a:solidFill>
                  <a:srgbClr val="404040"/>
                </a:solidFill>
                <a:latin typeface="Roboto Medium" panose="02000000000000000000" pitchFamily="2" charset="0"/>
                <a:ea typeface="Roboto Medium" panose="02000000000000000000" pitchFamily="2" charset="0"/>
              </a:rPr>
              <a:t>implement</a:t>
            </a:r>
            <a:r>
              <a:rPr lang="en-GB" sz="1400" dirty="0">
                <a:solidFill>
                  <a:srgbClr val="404040"/>
                </a:solidFill>
                <a:latin typeface="Roboto Medium" panose="02000000000000000000" pitchFamily="2" charset="0"/>
                <a:ea typeface="Roboto Medium" panose="02000000000000000000" pitchFamily="2" charset="0"/>
              </a:rPr>
              <a:t> a RCBA, </a:t>
            </a:r>
            <a:r>
              <a:rPr lang="en-GB" sz="1400" u="sng" dirty="0">
                <a:solidFill>
                  <a:srgbClr val="404040"/>
                </a:solidFill>
                <a:latin typeface="Roboto Medium" panose="02000000000000000000" pitchFamily="2" charset="0"/>
                <a:ea typeface="Roboto Medium" panose="02000000000000000000" pitchFamily="2" charset="0"/>
              </a:rPr>
              <a:t>or who has implemented</a:t>
            </a:r>
            <a:r>
              <a:rPr lang="en-GB" sz="1400" dirty="0">
                <a:solidFill>
                  <a:srgbClr val="404040"/>
                </a:solidFill>
                <a:latin typeface="Roboto Medium" panose="02000000000000000000" pitchFamily="2" charset="0"/>
                <a:ea typeface="Roboto Medium" panose="02000000000000000000" pitchFamily="2" charset="0"/>
              </a:rPr>
              <a:t> the first step of such an arrangement </a:t>
            </a:r>
          </a:p>
          <a:p>
            <a:r>
              <a:rPr lang="en-GB" sz="1400" dirty="0">
                <a:solidFill>
                  <a:srgbClr val="404040"/>
                </a:solidFill>
                <a:latin typeface="Roboto Medium" panose="02000000000000000000" pitchFamily="2" charset="0"/>
                <a:ea typeface="Roboto Medium" panose="02000000000000000000" pitchFamily="2" charset="0"/>
              </a:rPr>
              <a:t>	</a:t>
            </a:r>
          </a:p>
          <a:p>
            <a:r>
              <a:rPr lang="en-GB" sz="1400" dirty="0">
                <a:solidFill>
                  <a:srgbClr val="404040"/>
                </a:solidFill>
                <a:latin typeface="Roboto Medium" panose="02000000000000000000" pitchFamily="2" charset="0"/>
                <a:ea typeface="Roboto Medium" panose="02000000000000000000" pitchFamily="2" charset="0"/>
              </a:rPr>
              <a:t>	</a:t>
            </a:r>
          </a:p>
          <a:p>
            <a:endParaRPr lang="en-GB" sz="1400" dirty="0">
              <a:solidFill>
                <a:srgbClr val="404040"/>
              </a:solidFill>
              <a:latin typeface="Roboto Medium" panose="02000000000000000000" pitchFamily="2" charset="0"/>
              <a:ea typeface="Roboto Medium" panose="02000000000000000000" pitchFamily="2" charset="0"/>
            </a:endParaRPr>
          </a:p>
          <a:p>
            <a:endParaRPr lang="en-GB" sz="1400" dirty="0">
              <a:latin typeface="Roboto Light" panose="02000000000000000000" pitchFamily="2" charset="0"/>
              <a:ea typeface="Roboto Light" panose="02000000000000000000" pitchFamily="2" charset="0"/>
            </a:endParaRPr>
          </a:p>
          <a:p>
            <a:endParaRPr lang="en-GB" sz="1400" dirty="0">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2570746377"/>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0823C1-5657-48F7-89E3-341BDE8B32D9}"/>
              </a:ext>
            </a:extLst>
          </p:cNvPr>
          <p:cNvSpPr>
            <a:spLocks noGrp="1"/>
          </p:cNvSpPr>
          <p:nvPr>
            <p:ph type="body" sz="quarter" idx="11"/>
          </p:nvPr>
        </p:nvSpPr>
        <p:spPr>
          <a:xfrm>
            <a:off x="739852" y="850401"/>
            <a:ext cx="7453172" cy="1109031"/>
          </a:xfrm>
        </p:spPr>
        <p:txBody>
          <a:bodyPr/>
          <a:lstStyle/>
          <a:p>
            <a:r>
              <a:rPr lang="en-US" dirty="0"/>
              <a:t>Main Benefit Test (MBT): Subjectivity  </a:t>
            </a:r>
          </a:p>
          <a:p>
            <a:endParaRPr lang="id-ID" dirty="0"/>
          </a:p>
        </p:txBody>
      </p:sp>
      <p:sp>
        <p:nvSpPr>
          <p:cNvPr id="4" name="TextBox 3">
            <a:extLst>
              <a:ext uri="{FF2B5EF4-FFF2-40B4-BE49-F238E27FC236}">
                <a16:creationId xmlns:a16="http://schemas.microsoft.com/office/drawing/2014/main" id="{DBEE420D-DC63-47D4-B72B-47F370053108}"/>
              </a:ext>
            </a:extLst>
          </p:cNvPr>
          <p:cNvSpPr txBox="1"/>
          <p:nvPr/>
        </p:nvSpPr>
        <p:spPr>
          <a:xfrm>
            <a:off x="764236" y="1612602"/>
            <a:ext cx="10795819" cy="4401205"/>
          </a:xfrm>
          <a:prstGeom prst="rect">
            <a:avLst/>
          </a:prstGeom>
          <a:noFill/>
        </p:spPr>
        <p:txBody>
          <a:bodyPr wrap="square" rtlCol="0">
            <a:spAutoFit/>
          </a:bodyPr>
          <a:lstStyle/>
          <a:p>
            <a:r>
              <a:rPr lang="en-GB" sz="1400" dirty="0">
                <a:solidFill>
                  <a:srgbClr val="404040"/>
                </a:solidFill>
                <a:latin typeface="Roboto Medium" panose="02000000000000000000" pitchFamily="2" charset="0"/>
                <a:ea typeface="Roboto Medium" panose="02000000000000000000" pitchFamily="2" charset="0"/>
              </a:rPr>
              <a:t>DAC6 Annex IV, Part I: The main benefit, </a:t>
            </a:r>
            <a:r>
              <a:rPr lang="en-GB" sz="1400" u="sng" dirty="0">
                <a:solidFill>
                  <a:srgbClr val="404040"/>
                </a:solidFill>
                <a:latin typeface="Roboto Medium" panose="02000000000000000000" pitchFamily="2" charset="0"/>
                <a:ea typeface="Roboto Medium" panose="02000000000000000000" pitchFamily="2" charset="0"/>
              </a:rPr>
              <a:t>or one of the main benefits</a:t>
            </a:r>
            <a:r>
              <a:rPr lang="en-GB" sz="1400" dirty="0">
                <a:solidFill>
                  <a:srgbClr val="404040"/>
                </a:solidFill>
                <a:latin typeface="Roboto Medium" panose="02000000000000000000" pitchFamily="2" charset="0"/>
                <a:ea typeface="Roboto Medium" panose="02000000000000000000" pitchFamily="2" charset="0"/>
              </a:rPr>
              <a:t>, with a reasonable expectation of obtaining a tax advantage</a:t>
            </a:r>
          </a:p>
          <a:p>
            <a:endParaRPr lang="en-GB" sz="1400" dirty="0">
              <a:solidFill>
                <a:srgbClr val="404040"/>
              </a:solidFill>
              <a:latin typeface="Roboto Medium" panose="02000000000000000000" pitchFamily="2" charset="0"/>
              <a:ea typeface="Roboto Medium" panose="02000000000000000000" pitchFamily="2" charset="0"/>
            </a:endParaRPr>
          </a:p>
          <a:p>
            <a:endParaRPr lang="en-GB" sz="1400"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OECD BEPS Action 12, Mandatory Disclosure Rules</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Evolution of DAC6</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The MBT threshold condition requires an </a:t>
            </a:r>
            <a:r>
              <a:rPr lang="en-GB" sz="1400" u="sng" dirty="0">
                <a:solidFill>
                  <a:srgbClr val="404040"/>
                </a:solidFill>
                <a:latin typeface="Roboto Medium" panose="02000000000000000000" pitchFamily="2" charset="0"/>
                <a:ea typeface="Roboto Medium" panose="02000000000000000000" pitchFamily="2" charset="0"/>
              </a:rPr>
              <a:t>objective assessment</a:t>
            </a:r>
            <a:r>
              <a:rPr lang="en-GB" sz="1400" dirty="0">
                <a:solidFill>
                  <a:srgbClr val="404040"/>
                </a:solidFill>
                <a:latin typeface="Roboto Medium" panose="02000000000000000000" pitchFamily="2" charset="0"/>
                <a:ea typeface="Roboto Medium" panose="02000000000000000000" pitchFamily="2" charset="0"/>
              </a:rPr>
              <a:t> of the tax benefits</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This quantification, and supporting documentation, provides an objective methodology for documentation comparing the value of the expected tax advantage, if any, with the commercial and economic benefits to be derived</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Member States have generally conformed their guidance, or implicit reference, to DAC6 </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Review each relevant Member State for conformity / dissimilarity </a:t>
            </a:r>
          </a:p>
          <a:p>
            <a:pPr lvl="1"/>
            <a:endParaRPr lang="en-GB" sz="1400" dirty="0">
              <a:solidFill>
                <a:srgbClr val="404040"/>
              </a:solidFill>
              <a:latin typeface="Roboto Medium" panose="02000000000000000000" pitchFamily="2" charset="0"/>
              <a:ea typeface="Roboto Medium" panose="02000000000000000000" pitchFamily="2" charset="0"/>
            </a:endParaRPr>
          </a:p>
          <a:p>
            <a:r>
              <a:rPr lang="en-GB" sz="1400" dirty="0">
                <a:solidFill>
                  <a:srgbClr val="404040"/>
                </a:solidFill>
                <a:latin typeface="Roboto Medium" panose="02000000000000000000" pitchFamily="2" charset="0"/>
                <a:ea typeface="Roboto Medium" panose="02000000000000000000" pitchFamily="2" charset="0"/>
              </a:rPr>
              <a:t>	</a:t>
            </a:r>
          </a:p>
          <a:p>
            <a:r>
              <a:rPr lang="en-GB" sz="1400" b="1" u="sng" dirty="0">
                <a:solidFill>
                  <a:srgbClr val="404040"/>
                </a:solidFill>
                <a:latin typeface="Roboto Medium" panose="02000000000000000000" pitchFamily="2" charset="0"/>
                <a:ea typeface="Roboto Medium" panose="02000000000000000000" pitchFamily="2" charset="0"/>
              </a:rPr>
              <a:t>Member States exceptions to the objective tests</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France: Legislative intent, and the object of the relevant law, should be considered</a:t>
            </a:r>
          </a:p>
          <a:p>
            <a:pPr lvl="2"/>
            <a:r>
              <a:rPr lang="en-GB" sz="1400" dirty="0">
                <a:solidFill>
                  <a:srgbClr val="404040"/>
                </a:solidFill>
                <a:latin typeface="Roboto Medium" panose="02000000000000000000" pitchFamily="2" charset="0"/>
                <a:ea typeface="Roboto Medium" panose="02000000000000000000" pitchFamily="2" charset="0"/>
              </a:rPr>
              <a:t> (Would the arrangement have been carried out in the same way if the tax advantage did not exist)</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Ireland: MBT cross-referenced to domestic law – objective and subjective tests are considered</a:t>
            </a:r>
          </a:p>
          <a:p>
            <a:pPr marL="742950" lvl="1"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UK: An almost identical MBT provision is in the UK Disclosure of Tax Avoidance Schemes (DOTAS) re: an intermediary</a:t>
            </a:r>
          </a:p>
          <a:p>
            <a:pPr lvl="1"/>
            <a:endParaRPr lang="en-GB" sz="1400" dirty="0">
              <a:solidFill>
                <a:srgbClr val="404040"/>
              </a:solidFill>
              <a:latin typeface="Roboto Medium" panose="02000000000000000000" pitchFamily="2" charset="0"/>
              <a:ea typeface="Roboto Medium" panose="02000000000000000000" pitchFamily="2" charset="0"/>
            </a:endParaRPr>
          </a:p>
          <a:p>
            <a:endParaRPr lang="en-GB" sz="1400" dirty="0">
              <a:latin typeface="Roboto Light" panose="02000000000000000000" pitchFamily="2" charset="0"/>
              <a:ea typeface="Roboto Light" panose="02000000000000000000" pitchFamily="2" charset="0"/>
            </a:endParaRPr>
          </a:p>
          <a:p>
            <a:endParaRPr lang="en-GB" sz="1400" dirty="0">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2493017558"/>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0823C1-5657-48F7-89E3-341BDE8B32D9}"/>
              </a:ext>
            </a:extLst>
          </p:cNvPr>
          <p:cNvSpPr>
            <a:spLocks noGrp="1"/>
          </p:cNvSpPr>
          <p:nvPr>
            <p:ph type="body" sz="quarter" idx="11"/>
          </p:nvPr>
        </p:nvSpPr>
        <p:spPr>
          <a:xfrm>
            <a:off x="739852" y="850401"/>
            <a:ext cx="7428788" cy="1109031"/>
          </a:xfrm>
        </p:spPr>
        <p:txBody>
          <a:bodyPr/>
          <a:lstStyle/>
          <a:p>
            <a:r>
              <a:rPr lang="en-US" dirty="0"/>
              <a:t>Hallmark A1: Confidentiality (+ MBT)  </a:t>
            </a:r>
          </a:p>
          <a:p>
            <a:endParaRPr lang="id-ID" dirty="0"/>
          </a:p>
        </p:txBody>
      </p:sp>
      <p:sp>
        <p:nvSpPr>
          <p:cNvPr id="4" name="TextBox 3">
            <a:extLst>
              <a:ext uri="{FF2B5EF4-FFF2-40B4-BE49-F238E27FC236}">
                <a16:creationId xmlns:a16="http://schemas.microsoft.com/office/drawing/2014/main" id="{DBEE420D-DC63-47D4-B72B-47F370053108}"/>
              </a:ext>
            </a:extLst>
          </p:cNvPr>
          <p:cNvSpPr txBox="1"/>
          <p:nvPr/>
        </p:nvSpPr>
        <p:spPr>
          <a:xfrm>
            <a:off x="739852" y="1612602"/>
            <a:ext cx="10795819" cy="3970318"/>
          </a:xfrm>
          <a:prstGeom prst="rect">
            <a:avLst/>
          </a:prstGeom>
          <a:noFill/>
        </p:spPr>
        <p:txBody>
          <a:bodyPr wrap="square" rtlCol="0">
            <a:spAutoFit/>
          </a:bodyPr>
          <a:lstStyle/>
          <a:p>
            <a:r>
              <a:rPr lang="en-GB" sz="1400" dirty="0">
                <a:solidFill>
                  <a:srgbClr val="404040"/>
                </a:solidFill>
                <a:latin typeface="Roboto Medium" panose="02000000000000000000" pitchFamily="2" charset="0"/>
                <a:ea typeface="Roboto Medium" panose="02000000000000000000" pitchFamily="2" charset="0"/>
              </a:rPr>
              <a:t>A condition of confidentiality is required for a tax advantage, </a:t>
            </a:r>
            <a:r>
              <a:rPr lang="en-GB" sz="1400" u="sng" dirty="0">
                <a:solidFill>
                  <a:srgbClr val="404040"/>
                </a:solidFill>
                <a:latin typeface="Roboto Medium" panose="02000000000000000000" pitchFamily="2" charset="0"/>
                <a:ea typeface="Roboto Medium" panose="02000000000000000000" pitchFamily="2" charset="0"/>
              </a:rPr>
              <a:t>in addition to the MBT</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dirty="0">
                <a:solidFill>
                  <a:srgbClr val="404040"/>
                </a:solidFill>
                <a:latin typeface="Roboto Medium" panose="02000000000000000000" pitchFamily="2" charset="0"/>
                <a:ea typeface="Roboto Medium" panose="02000000000000000000" pitchFamily="2" charset="0"/>
              </a:rPr>
              <a:t>Arrangements via email, verbal or written agreement</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dirty="0">
                <a:solidFill>
                  <a:srgbClr val="404040"/>
                </a:solidFill>
                <a:latin typeface="Roboto Medium" panose="02000000000000000000" pitchFamily="2" charset="0"/>
                <a:ea typeface="Roboto Medium" panose="02000000000000000000" pitchFamily="2" charset="0"/>
              </a:rPr>
              <a:t>M&amp;A arrangements generally meet the MBT</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dirty="0">
                <a:solidFill>
                  <a:srgbClr val="404040"/>
                </a:solidFill>
                <a:latin typeface="Roboto Medium" panose="02000000000000000000" pitchFamily="2" charset="0"/>
                <a:ea typeface="Roboto Medium" panose="02000000000000000000" pitchFamily="2" charset="0"/>
              </a:rPr>
              <a:t>Interpretations by several Member States</a:t>
            </a:r>
          </a:p>
          <a:p>
            <a:r>
              <a:rPr lang="en-GB" sz="1400" dirty="0">
                <a:solidFill>
                  <a:srgbClr val="404040"/>
                </a:solidFill>
                <a:latin typeface="Roboto Medium" panose="02000000000000000000" pitchFamily="2" charset="0"/>
                <a:ea typeface="Roboto Medium" panose="02000000000000000000" pitchFamily="2" charset="0"/>
              </a:rPr>
              <a:t>	Confidentiality clauses to protect a commercial, industrial, trade or commercial secret would not meet this hallmark</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Use Member State interpretations, providing a concise summary of each type of NDA (e.g., procurement, engineering, etc.)</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Quantify the tax advantage, or lack thereof, via a sample of each functional NDA provided by a Member State</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Ensure (EU) legal counsel is knowledgeable of this hallmark</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Develop a 30-day governance procedure, acknowledged by (EU) legal counsel</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Insert a DAC6 clause in future agreements for clarification and reporting coordination by an intermediary</a:t>
            </a:r>
          </a:p>
          <a:p>
            <a:r>
              <a:rPr lang="en-GB" sz="1400" dirty="0">
                <a:solidFill>
                  <a:srgbClr val="404040"/>
                </a:solidFill>
                <a:latin typeface="Roboto Medium" panose="02000000000000000000" pitchFamily="2" charset="0"/>
                <a:ea typeface="Roboto Medium" panose="02000000000000000000" pitchFamily="2" charset="0"/>
              </a:rPr>
              <a:t> </a:t>
            </a:r>
          </a:p>
          <a:p>
            <a:endParaRPr lang="en-GB" sz="1400" dirty="0">
              <a:solidFill>
                <a:srgbClr val="404040"/>
              </a:solidFill>
              <a:latin typeface="Roboto Medium" panose="02000000000000000000" pitchFamily="2" charset="0"/>
              <a:ea typeface="Roboto Medium" panose="02000000000000000000" pitchFamily="2" charset="0"/>
            </a:endParaRPr>
          </a:p>
          <a:p>
            <a:endParaRPr lang="en-GB" sz="1400"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118305851"/>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0823C1-5657-48F7-89E3-341BDE8B32D9}"/>
              </a:ext>
            </a:extLst>
          </p:cNvPr>
          <p:cNvSpPr>
            <a:spLocks noGrp="1"/>
          </p:cNvSpPr>
          <p:nvPr>
            <p:ph type="body" sz="quarter" idx="11"/>
          </p:nvPr>
        </p:nvSpPr>
        <p:spPr>
          <a:xfrm>
            <a:off x="739852" y="850401"/>
            <a:ext cx="7014260" cy="1109031"/>
          </a:xfrm>
        </p:spPr>
        <p:txBody>
          <a:bodyPr/>
          <a:lstStyle/>
          <a:p>
            <a:r>
              <a:rPr lang="en-US" dirty="0"/>
              <a:t>Hallmark A2: Intermediary (+ MBT) </a:t>
            </a:r>
          </a:p>
          <a:p>
            <a:endParaRPr lang="id-ID" dirty="0"/>
          </a:p>
        </p:txBody>
      </p:sp>
      <p:sp>
        <p:nvSpPr>
          <p:cNvPr id="4" name="TextBox 3">
            <a:extLst>
              <a:ext uri="{FF2B5EF4-FFF2-40B4-BE49-F238E27FC236}">
                <a16:creationId xmlns:a16="http://schemas.microsoft.com/office/drawing/2014/main" id="{DBEE420D-DC63-47D4-B72B-47F370053108}"/>
              </a:ext>
            </a:extLst>
          </p:cNvPr>
          <p:cNvSpPr txBox="1"/>
          <p:nvPr/>
        </p:nvSpPr>
        <p:spPr>
          <a:xfrm>
            <a:off x="739852" y="1527258"/>
            <a:ext cx="10952276" cy="5047536"/>
          </a:xfrm>
          <a:prstGeom prst="rect">
            <a:avLst/>
          </a:prstGeom>
          <a:noFill/>
        </p:spPr>
        <p:txBody>
          <a:bodyPr wrap="square" rtlCol="0">
            <a:spAutoFit/>
          </a:bodyPr>
          <a:lstStyle/>
          <a:p>
            <a:r>
              <a:rPr lang="en-GB" sz="1400" dirty="0">
                <a:solidFill>
                  <a:srgbClr val="404040"/>
                </a:solidFill>
                <a:latin typeface="Roboto Medium" panose="02000000000000000000" pitchFamily="2" charset="0"/>
                <a:ea typeface="Roboto Medium" panose="02000000000000000000" pitchFamily="2" charset="0"/>
              </a:rPr>
              <a:t>An intermediary is any person that provides, directly or by means of other persons, aid, assistance or advice with respect to designing, marketing, organizing, making available for implementation or managing the implementation of a RCBA</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dirty="0">
                <a:solidFill>
                  <a:srgbClr val="404040"/>
                </a:solidFill>
                <a:latin typeface="Roboto Medium" panose="02000000000000000000" pitchFamily="2" charset="0"/>
                <a:ea typeface="Roboto Medium" panose="02000000000000000000" pitchFamily="2" charset="0"/>
              </a:rPr>
              <a:t>The language of this hallmark re: a tax advantage would automatically meet the MBT</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dirty="0">
                <a:solidFill>
                  <a:srgbClr val="404040"/>
                </a:solidFill>
                <a:latin typeface="Roboto Medium" panose="02000000000000000000" pitchFamily="2" charset="0"/>
                <a:ea typeface="Roboto Medium" panose="02000000000000000000" pitchFamily="2" charset="0"/>
              </a:rPr>
              <a:t>An in-house tax department may be an intermediary, based upon Member State interpretation (e.g., France, Germany)</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dirty="0">
                <a:solidFill>
                  <a:srgbClr val="404040"/>
                </a:solidFill>
                <a:latin typeface="Roboto Medium" panose="02000000000000000000" pitchFamily="2" charset="0"/>
                <a:ea typeface="Roboto Medium" panose="02000000000000000000" pitchFamily="2" charset="0"/>
              </a:rPr>
              <a:t>The obligation to report the arrangement shifts to the relevant taxpayer when: </a:t>
            </a:r>
          </a:p>
          <a:p>
            <a:r>
              <a:rPr lang="en-GB" sz="1400" dirty="0">
                <a:solidFill>
                  <a:srgbClr val="404040"/>
                </a:solidFill>
                <a:latin typeface="Roboto Medium" panose="02000000000000000000" pitchFamily="2" charset="0"/>
                <a:ea typeface="Roboto Medium" panose="02000000000000000000" pitchFamily="2" charset="0"/>
              </a:rPr>
              <a:t>	(</a:t>
            </a:r>
            <a:r>
              <a:rPr lang="en-GB" sz="1400" dirty="0" err="1">
                <a:solidFill>
                  <a:srgbClr val="404040"/>
                </a:solidFill>
                <a:latin typeface="Roboto Medium" panose="02000000000000000000" pitchFamily="2" charset="0"/>
                <a:ea typeface="Roboto Medium" panose="02000000000000000000" pitchFamily="2" charset="0"/>
              </a:rPr>
              <a:t>i</a:t>
            </a:r>
            <a:r>
              <a:rPr lang="en-GB" sz="1400" dirty="0">
                <a:solidFill>
                  <a:srgbClr val="404040"/>
                </a:solidFill>
                <a:latin typeface="Roboto Medium" panose="02000000000000000000" pitchFamily="2" charset="0"/>
                <a:ea typeface="Roboto Medium" panose="02000000000000000000" pitchFamily="2" charset="0"/>
              </a:rPr>
              <a:t>) the intermediary is a non-EU intermediary, </a:t>
            </a:r>
            <a:r>
              <a:rPr lang="en-GB" sz="1400" u="sng" dirty="0">
                <a:solidFill>
                  <a:srgbClr val="404040"/>
                </a:solidFill>
                <a:latin typeface="Roboto Medium" panose="02000000000000000000" pitchFamily="2" charset="0"/>
                <a:ea typeface="Roboto Medium" panose="02000000000000000000" pitchFamily="2" charset="0"/>
              </a:rPr>
              <a:t>or</a:t>
            </a:r>
          </a:p>
          <a:p>
            <a:r>
              <a:rPr lang="en-GB" sz="1400" dirty="0">
                <a:solidFill>
                  <a:srgbClr val="404040"/>
                </a:solidFill>
                <a:latin typeface="Roboto Medium" panose="02000000000000000000" pitchFamily="2" charset="0"/>
                <a:ea typeface="Roboto Medium" panose="02000000000000000000" pitchFamily="2" charset="0"/>
              </a:rPr>
              <a:t>	(ii) no intermediary (i.e., an in-house arrangement), </a:t>
            </a:r>
            <a:r>
              <a:rPr lang="en-GB" sz="1400" u="sng" dirty="0">
                <a:solidFill>
                  <a:srgbClr val="404040"/>
                </a:solidFill>
                <a:latin typeface="Roboto Medium" panose="02000000000000000000" pitchFamily="2" charset="0"/>
                <a:ea typeface="Roboto Medium" panose="02000000000000000000" pitchFamily="2" charset="0"/>
              </a:rPr>
              <a:t>or</a:t>
            </a:r>
          </a:p>
          <a:p>
            <a:r>
              <a:rPr lang="en-GB" sz="1400" dirty="0">
                <a:solidFill>
                  <a:srgbClr val="404040"/>
                </a:solidFill>
                <a:latin typeface="Roboto Medium" panose="02000000000000000000" pitchFamily="2" charset="0"/>
                <a:ea typeface="Roboto Medium" panose="02000000000000000000" pitchFamily="2" charset="0"/>
              </a:rPr>
              <a:t>	(iii) taxpayer is notified that an intermediary has the right to a waiver due to legal professional privilege</a:t>
            </a:r>
          </a:p>
          <a:p>
            <a:endParaRPr lang="en-GB" sz="1400" dirty="0">
              <a:solidFill>
                <a:srgbClr val="404040"/>
              </a:solidFill>
              <a:latin typeface="Roboto Medium" panose="02000000000000000000" pitchFamily="2" charset="0"/>
              <a:ea typeface="Roboto Medium" panose="02000000000000000000" pitchFamily="2" charset="0"/>
            </a:endParaRPr>
          </a:p>
          <a:p>
            <a:r>
              <a:rPr lang="en-GB" sz="1400"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Insert DAC6 intermediary language in each relevant statement of work to formally outline each party’s responsibilities</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Document timing to report the arrangement, noting DAC6 Article 8ab specifying the first to occur of three conditions</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Determine if the obligation to report the arrangement has shifted to the taxpayer</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If an intermediary is reporting an arrangement, coordinate draft DAC6 reporting language, obtain filing verification numbers, evidence</a:t>
            </a:r>
          </a:p>
          <a:p>
            <a:pPr marL="285750" indent="-285750">
              <a:buFont typeface="Arial" panose="020B0604020202020204" pitchFamily="34" charset="0"/>
              <a:buChar char="•"/>
            </a:pPr>
            <a:r>
              <a:rPr lang="en-GB" sz="1400" dirty="0">
                <a:solidFill>
                  <a:srgbClr val="404040"/>
                </a:solidFill>
                <a:latin typeface="Roboto Medium" panose="02000000000000000000" pitchFamily="2" charset="0"/>
                <a:ea typeface="Roboto Medium" panose="02000000000000000000" pitchFamily="2" charset="0"/>
              </a:rPr>
              <a:t>Review an EU tax department to verify if it is considered an intermediary by the relevant Member State	</a:t>
            </a:r>
          </a:p>
          <a:p>
            <a:endParaRPr lang="en-GB" sz="1400" dirty="0">
              <a:solidFill>
                <a:srgbClr val="404040"/>
              </a:solidFill>
              <a:latin typeface="Roboto Medium" panose="02000000000000000000" pitchFamily="2" charset="0"/>
              <a:ea typeface="Roboto Medium" panose="02000000000000000000" pitchFamily="2" charset="0"/>
            </a:endParaRPr>
          </a:p>
          <a:p>
            <a:endParaRPr lang="en-GB" sz="1400" dirty="0">
              <a:solidFill>
                <a:srgbClr val="404040"/>
              </a:solidFill>
              <a:latin typeface="Roboto Medium" panose="02000000000000000000" pitchFamily="2" charset="0"/>
              <a:ea typeface="Roboto Medium" panose="02000000000000000000" pitchFamily="2" charset="0"/>
            </a:endParaRPr>
          </a:p>
          <a:p>
            <a:r>
              <a:rPr lang="en-GB" sz="1400" dirty="0">
                <a:solidFill>
                  <a:srgbClr val="404040"/>
                </a:solidFill>
                <a:latin typeface="Roboto Medium" panose="02000000000000000000" pitchFamily="2" charset="0"/>
                <a:ea typeface="Roboto Medium" panose="02000000000000000000" pitchFamily="2" charset="0"/>
              </a:rPr>
              <a:t>  </a:t>
            </a:r>
          </a:p>
          <a:p>
            <a:endParaRPr lang="en-GB" sz="1400" dirty="0">
              <a:latin typeface="Roboto Light" panose="02000000000000000000" pitchFamily="2" charset="0"/>
              <a:ea typeface="Roboto Light" panose="02000000000000000000" pitchFamily="2" charset="0"/>
            </a:endParaRPr>
          </a:p>
          <a:p>
            <a:endParaRPr lang="en-GB" sz="1400" dirty="0">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2551686431"/>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037876" cy="1349832"/>
          </a:xfrm>
        </p:spPr>
        <p:txBody>
          <a:bodyPr/>
          <a:lstStyle/>
          <a:p>
            <a:r>
              <a:rPr lang="en-US" dirty="0"/>
              <a:t>Hallmark A3: Standardized documentation (+ MBT) </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9753600" cy="4801314"/>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A ”plug-and-play” standardized arrangement fulfilling the MBT, available to more than one relevant taxpayer without </a:t>
            </a:r>
            <a:r>
              <a:rPr lang="en-GB" u="sng" dirty="0">
                <a:solidFill>
                  <a:srgbClr val="404040"/>
                </a:solidFill>
                <a:latin typeface="Roboto Medium" panose="02000000000000000000" pitchFamily="2" charset="0"/>
                <a:ea typeface="Roboto Medium" panose="02000000000000000000" pitchFamily="2" charset="0"/>
              </a:rPr>
              <a:t>substantial</a:t>
            </a:r>
            <a:r>
              <a:rPr lang="en-GB" dirty="0">
                <a:solidFill>
                  <a:srgbClr val="404040"/>
                </a:solidFill>
                <a:latin typeface="Roboto Medium" panose="02000000000000000000" pitchFamily="2" charset="0"/>
                <a:ea typeface="Roboto Medium" panose="02000000000000000000" pitchFamily="2" charset="0"/>
              </a:rPr>
              <a:t> customization = Broad interpretation</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France</a:t>
            </a:r>
            <a:r>
              <a:rPr lang="en-GB" dirty="0">
                <a:solidFill>
                  <a:srgbClr val="404040"/>
                </a:solidFill>
                <a:latin typeface="Roboto Medium" panose="02000000000000000000" pitchFamily="2" charset="0"/>
                <a:ea typeface="Roboto Medium" panose="02000000000000000000" pitchFamily="2" charset="0"/>
              </a:rPr>
              <a:t>: A standardized share savings plan is a reportable arrangement</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a:t>
            </a:r>
            <a:r>
              <a:rPr lang="en-GB" dirty="0">
                <a:solidFill>
                  <a:srgbClr val="404040"/>
                </a:solidFill>
                <a:latin typeface="Roboto Medium" panose="02000000000000000000" pitchFamily="2" charset="0"/>
                <a:ea typeface="Roboto Medium" panose="02000000000000000000" pitchFamily="2" charset="0"/>
              </a:rPr>
              <a:t>: White List exceptions to reporting:</a:t>
            </a:r>
            <a:endParaRPr lang="en-GB" b="1" u="sng" dirty="0">
              <a:solidFill>
                <a:srgbClr val="404040"/>
              </a:solidFill>
              <a:latin typeface="Roboto Medium" panose="02000000000000000000" pitchFamily="2" charset="0"/>
              <a:ea typeface="Roboto Medium" panose="02000000000000000000" pitchFamily="2" charset="0"/>
            </a:endParaRPr>
          </a:p>
          <a:p>
            <a:pPr marL="742950" lvl="1"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Granting of loans</a:t>
            </a:r>
          </a:p>
          <a:p>
            <a:pPr marL="742950" lvl="1"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Licensing </a:t>
            </a:r>
          </a:p>
          <a:p>
            <a:pPr marL="742950" lvl="1"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Employee secondments</a:t>
            </a:r>
          </a:p>
          <a:p>
            <a:pPr marL="742950" lvl="1"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Service agreements</a:t>
            </a:r>
          </a:p>
          <a:p>
            <a:r>
              <a:rPr lang="en-GB" dirty="0">
                <a:solidFill>
                  <a:srgbClr val="404040"/>
                </a:solidFill>
                <a:latin typeface="Roboto Medium" panose="02000000000000000000" pitchFamily="2" charset="0"/>
                <a:ea typeface="Roboto Medium" panose="02000000000000000000" pitchFamily="2" charset="0"/>
              </a:rPr>
              <a:t>		</a:t>
            </a: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Refer to Germany’s “white list” as documentation reportable in other Member States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“substantial customization” or MBT language for transactions not reported</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Develop 30-day governance for various functions re: cross-border arrangements</a:t>
            </a:r>
          </a:p>
          <a:p>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a:t>
            </a:r>
          </a:p>
        </p:txBody>
      </p:sp>
    </p:spTree>
    <p:extLst>
      <p:ext uri="{BB962C8B-B14F-4D97-AF65-F5344CB8AC3E}">
        <p14:creationId xmlns:p14="http://schemas.microsoft.com/office/powerpoint/2010/main" val="1309621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586516" cy="1349832"/>
          </a:xfrm>
        </p:spPr>
        <p:txBody>
          <a:bodyPr/>
          <a:lstStyle/>
          <a:p>
            <a:r>
              <a:rPr lang="en-US" dirty="0"/>
              <a:t>Hallmark B1: Tax losses to reduce tax liability (+ MBT) </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9753600" cy="4801314"/>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A </a:t>
            </a:r>
            <a:r>
              <a:rPr lang="en-GB" u="sng" dirty="0">
                <a:solidFill>
                  <a:srgbClr val="404040"/>
                </a:solidFill>
                <a:latin typeface="Roboto Medium" panose="02000000000000000000" pitchFamily="2" charset="0"/>
                <a:ea typeface="Roboto Medium" panose="02000000000000000000" pitchFamily="2" charset="0"/>
              </a:rPr>
              <a:t>series of contrived steps </a:t>
            </a:r>
            <a:r>
              <a:rPr lang="en-GB" dirty="0">
                <a:solidFill>
                  <a:srgbClr val="404040"/>
                </a:solidFill>
                <a:latin typeface="Roboto Medium" panose="02000000000000000000" pitchFamily="2" charset="0"/>
                <a:ea typeface="Roboto Medium" panose="02000000000000000000" pitchFamily="2" charset="0"/>
              </a:rPr>
              <a:t>to acquire a loss-making company, terminate its </a:t>
            </a:r>
            <a:r>
              <a:rPr lang="en-GB" u="sng" dirty="0">
                <a:solidFill>
                  <a:srgbClr val="404040"/>
                </a:solidFill>
                <a:latin typeface="Roboto Medium" panose="02000000000000000000" pitchFamily="2" charset="0"/>
                <a:ea typeface="Roboto Medium" panose="02000000000000000000" pitchFamily="2" charset="0"/>
              </a:rPr>
              <a:t>main activity </a:t>
            </a:r>
            <a:r>
              <a:rPr lang="en-GB" dirty="0">
                <a:solidFill>
                  <a:srgbClr val="404040"/>
                </a:solidFill>
                <a:latin typeface="Roboto Medium" panose="02000000000000000000" pitchFamily="2" charset="0"/>
                <a:ea typeface="Roboto Medium" panose="02000000000000000000" pitchFamily="2" charset="0"/>
              </a:rPr>
              <a:t>and taking advantage of those losses to reduce its liability in one or more jurisdictions</a:t>
            </a:r>
          </a:p>
          <a:p>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The language of this hallmark would automatically meet the MBT</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a:t>
            </a:r>
            <a:r>
              <a:rPr lang="en-GB" dirty="0">
                <a:solidFill>
                  <a:srgbClr val="404040"/>
                </a:solidFill>
                <a:latin typeface="Roboto Medium" panose="02000000000000000000" pitchFamily="2" charset="0"/>
                <a:ea typeface="Roboto Medium" panose="02000000000000000000" pitchFamily="2" charset="0"/>
              </a:rPr>
              <a:t>:</a:t>
            </a:r>
            <a:endParaRPr lang="en-GB" b="1" u="sng" dirty="0">
              <a:solidFill>
                <a:srgbClr val="404040"/>
              </a:solidFill>
              <a:latin typeface="Roboto Medium" panose="02000000000000000000" pitchFamily="2" charset="0"/>
              <a:ea typeface="Roboto Medium" panose="02000000000000000000" pitchFamily="2" charset="0"/>
            </a:endParaRPr>
          </a:p>
          <a:p>
            <a:pPr marL="742950" lvl="1"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If loss utilization is restricted by law, the acquisition should not be disclosed</a:t>
            </a:r>
          </a:p>
          <a:p>
            <a:pPr marL="742950" lvl="1"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Includes companies with loss carryforwards or current losses</a:t>
            </a:r>
          </a:p>
          <a:p>
            <a:pPr marL="742950" lvl="1"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A lack of economic reasons presumes an avoidance or circumvention of tax</a:t>
            </a:r>
          </a:p>
          <a:p>
            <a:r>
              <a:rPr lang="en-GB" dirty="0">
                <a:solidFill>
                  <a:srgbClr val="404040"/>
                </a:solidFill>
                <a:latin typeface="Roboto Medium" panose="02000000000000000000" pitchFamily="2" charset="0"/>
                <a:ea typeface="Roboto Medium" panose="02000000000000000000" pitchFamily="2" charset="0"/>
              </a:rPr>
              <a:t>		</a:t>
            </a: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economic reasons for the respective steps, including COVID-19</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the series of steps, or lack thereof, with contemporaneous documentation</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Differentiate the company’s main activity, if applicable</a:t>
            </a: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2224818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8684564" cy="1349832"/>
          </a:xfrm>
        </p:spPr>
        <p:txBody>
          <a:bodyPr/>
          <a:lstStyle/>
          <a:p>
            <a:r>
              <a:rPr lang="en-US" dirty="0"/>
              <a:t>Hallmark B2: Income conversion (+ MBT) </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9753600" cy="4524315"/>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A conversion of income, an an income producing asset (e.g., note receivable) to equity</a:t>
            </a:r>
          </a:p>
          <a:p>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The language of this hallmark would automatically meet the MBT</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France: </a:t>
            </a:r>
            <a:r>
              <a:rPr lang="en-GB" dirty="0">
                <a:solidFill>
                  <a:srgbClr val="404040"/>
                </a:solidFill>
                <a:latin typeface="Roboto Medium" panose="02000000000000000000" pitchFamily="2" charset="0"/>
                <a:ea typeface="Roboto Medium" panose="02000000000000000000" pitchFamily="2" charset="0"/>
              </a:rPr>
              <a:t>Converting fee revenue into a dividend distribution</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Sweden</a:t>
            </a:r>
            <a:r>
              <a:rPr lang="en-GB" dirty="0">
                <a:solidFill>
                  <a:srgbClr val="404040"/>
                </a:solidFill>
                <a:latin typeface="Roboto Medium" panose="02000000000000000000" pitchFamily="2" charset="0"/>
                <a:ea typeface="Roboto Medium" panose="02000000000000000000" pitchFamily="2" charset="0"/>
              </a:rPr>
              <a:t>: Distributing a dividend-in-kind to its shareholder</a:t>
            </a:r>
          </a:p>
          <a:p>
            <a:r>
              <a:rPr lang="en-GB" dirty="0">
                <a:solidFill>
                  <a:srgbClr val="404040"/>
                </a:solidFill>
                <a:latin typeface="Roboto Medium" panose="02000000000000000000" pitchFamily="2" charset="0"/>
                <a:ea typeface="Roboto Medium" panose="02000000000000000000" pitchFamily="2" charset="0"/>
              </a:rPr>
              <a:t>		</a:t>
            </a: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Require tax approval, pre-execution, for all intercompany distributions to/from an EU entity</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Review tax disclosures for historical arrangements on or after 25 June 2018</a:t>
            </a: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3777458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9452660" cy="1349832"/>
          </a:xfrm>
        </p:spPr>
        <p:txBody>
          <a:bodyPr/>
          <a:lstStyle/>
          <a:p>
            <a:r>
              <a:rPr lang="en-US" dirty="0"/>
              <a:t>Hallmark B3: Circular / offsetting transactions (+ MBT)</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9753600" cy="5909310"/>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“An arrangement which includes circular transactions resulting in the round-tripping of funds, namely through involving interposed entities without other primary commercial function </a:t>
            </a:r>
            <a:r>
              <a:rPr lang="en-GB" u="sng" dirty="0">
                <a:solidFill>
                  <a:srgbClr val="404040"/>
                </a:solidFill>
                <a:latin typeface="Roboto Medium" panose="02000000000000000000" pitchFamily="2" charset="0"/>
                <a:ea typeface="Roboto Medium" panose="02000000000000000000" pitchFamily="2" charset="0"/>
              </a:rPr>
              <a:t>or</a:t>
            </a:r>
            <a:r>
              <a:rPr lang="en-GB" dirty="0">
                <a:solidFill>
                  <a:srgbClr val="404040"/>
                </a:solidFill>
                <a:latin typeface="Roboto Medium" panose="02000000000000000000" pitchFamily="2" charset="0"/>
                <a:ea typeface="Roboto Medium" panose="02000000000000000000" pitchFamily="2" charset="0"/>
              </a:rPr>
              <a:t> transactions that offset or cancel each other or that have other similar features”</a:t>
            </a:r>
          </a:p>
          <a:p>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The language of this hallmark would automatically meet the MBT</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France: </a:t>
            </a:r>
            <a:r>
              <a:rPr lang="en-GB" dirty="0">
                <a:solidFill>
                  <a:srgbClr val="404040"/>
                </a:solidFill>
                <a:latin typeface="Roboto Medium" panose="02000000000000000000" pitchFamily="2" charset="0"/>
                <a:ea typeface="Roboto Medium" panose="02000000000000000000" pitchFamily="2" charset="0"/>
              </a:rPr>
              <a:t>Intercompany royalty agreement that reduces sales margin earned by the 				licensee due to the offsetting transactions is a reportable arrangement</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 </a:t>
            </a:r>
            <a:r>
              <a:rPr lang="en-GB" dirty="0">
                <a:solidFill>
                  <a:srgbClr val="404040"/>
                </a:solidFill>
                <a:latin typeface="Roboto Medium" panose="02000000000000000000" pitchFamily="2" charset="0"/>
                <a:ea typeface="Roboto Medium" panose="02000000000000000000" pitchFamily="2" charset="0"/>
              </a:rPr>
              <a:t>Common examples include sale-leaseback and cash pool transactions</a:t>
            </a:r>
          </a:p>
          <a:p>
            <a:r>
              <a:rPr lang="en-GB" dirty="0">
                <a:solidFill>
                  <a:srgbClr val="404040"/>
                </a:solidFill>
                <a:latin typeface="Roboto Medium" panose="02000000000000000000" pitchFamily="2" charset="0"/>
                <a:ea typeface="Roboto Medium" panose="02000000000000000000" pitchFamily="2" charset="0"/>
              </a:rPr>
              <a:t>		</a:t>
            </a: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Be aware of (partial) offset, or netting of transactions, that may be reportable</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Review, and document, flow of funds to/from EU entities for historical arrangements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Review, and document cash pool transactions </a:t>
            </a: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652018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8855252" cy="1349832"/>
          </a:xfrm>
        </p:spPr>
        <p:txBody>
          <a:bodyPr/>
          <a:lstStyle/>
          <a:p>
            <a:r>
              <a:rPr lang="en-US" dirty="0"/>
              <a:t>Hallmark C1(a): Payments to non-resident recipients</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10586516" cy="6186309"/>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Intercompany cross-border tax deductible </a:t>
            </a:r>
            <a:r>
              <a:rPr lang="en-GB" u="sng" dirty="0">
                <a:solidFill>
                  <a:srgbClr val="404040"/>
                </a:solidFill>
                <a:latin typeface="Roboto Medium" panose="02000000000000000000" pitchFamily="2" charset="0"/>
                <a:ea typeface="Roboto Medium" panose="02000000000000000000" pitchFamily="2" charset="0"/>
              </a:rPr>
              <a:t>payments</a:t>
            </a:r>
            <a:r>
              <a:rPr lang="en-GB" dirty="0">
                <a:solidFill>
                  <a:srgbClr val="404040"/>
                </a:solidFill>
                <a:latin typeface="Roboto Medium" panose="02000000000000000000" pitchFamily="2" charset="0"/>
                <a:ea typeface="Roboto Medium" panose="02000000000000000000" pitchFamily="2" charset="0"/>
              </a:rPr>
              <a:t> to a recipient that is a non-resident for tax purposes in any tax jurisdiction </a:t>
            </a:r>
            <a:r>
              <a:rPr lang="en-GB" b="1" u="sng" dirty="0">
                <a:solidFill>
                  <a:srgbClr val="404040"/>
                </a:solidFill>
                <a:latin typeface="Roboto Medium" panose="02000000000000000000" pitchFamily="2" charset="0"/>
                <a:ea typeface="Roboto Medium" panose="02000000000000000000" pitchFamily="2" charset="0"/>
              </a:rPr>
              <a:t>(MBT does not apply)</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France: </a:t>
            </a:r>
            <a:r>
              <a:rPr lang="en-GB" dirty="0">
                <a:solidFill>
                  <a:srgbClr val="404040"/>
                </a:solidFill>
                <a:latin typeface="Roboto Medium" panose="02000000000000000000" pitchFamily="2" charset="0"/>
                <a:ea typeface="Roboto Medium" panose="02000000000000000000" pitchFamily="2" charset="0"/>
              </a:rPr>
              <a:t>Recipient - Person liable to pay tax (partners of the transparent company)</a:t>
            </a:r>
          </a:p>
          <a:p>
            <a:r>
              <a:rPr lang="en-GB" dirty="0">
                <a:solidFill>
                  <a:srgbClr val="404040"/>
                </a:solidFill>
                <a:latin typeface="Roboto Medium" panose="02000000000000000000" pitchFamily="2" charset="0"/>
                <a:ea typeface="Roboto Medium" panose="02000000000000000000" pitchFamily="2" charset="0"/>
              </a:rPr>
              <a:t>			Residence: Use bilateral tax convention, or Article 4 of OECD Model Tax Convention</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Spain: Payment – includes cross-border charges, irrespective if payment was made</a:t>
            </a:r>
            <a:r>
              <a:rPr lang="en-GB" dirty="0">
                <a:solidFill>
                  <a:srgbClr val="404040"/>
                </a:solidFill>
                <a:latin typeface="Roboto Medium" panose="02000000000000000000" pitchFamily="2" charset="0"/>
                <a:ea typeface="Roboto Medium" panose="02000000000000000000" pitchFamily="2" charset="0"/>
              </a:rPr>
              <a:t>, or will be 			deemed made via indirectly through interposed persons or entities</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UK:</a:t>
            </a:r>
            <a:r>
              <a:rPr lang="en-GB" dirty="0">
                <a:solidFill>
                  <a:srgbClr val="404040"/>
                </a:solidFill>
                <a:latin typeface="Roboto Medium" panose="02000000000000000000" pitchFamily="2" charset="0"/>
                <a:ea typeface="Roboto Medium" panose="02000000000000000000" pitchFamily="2" charset="0"/>
              </a:rPr>
              <a:t> Recipient – Partners, vs. partnership, will determine if this hallmark applies</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The amount treated as payable is the amount treated as payable for tax purposes</a:t>
            </a:r>
          </a:p>
          <a:p>
            <a:endParaRPr lang="en-GB" u="sng"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if an accrual, vs. cash, basis will be used to determine reporting for Hallmark C (presumable DAC6 data will be used to match tax return information)</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For an accrual basis taxpayer (using the accrual basis), consider including in reporting summary</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Identify partnerships, or single-member LLC’s, that would be considered a non-resident</a:t>
            </a: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3460351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9903764" cy="1349832"/>
          </a:xfrm>
        </p:spPr>
        <p:txBody>
          <a:bodyPr/>
          <a:lstStyle/>
          <a:p>
            <a:r>
              <a:rPr lang="en-US" dirty="0"/>
              <a:t>Hallmark C1(b)(i): Payments to nil taxed recipients (+ MBT)</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10411968" cy="5909310"/>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Intercompany cross-border tax deductible </a:t>
            </a:r>
            <a:r>
              <a:rPr lang="en-GB" u="sng" dirty="0">
                <a:solidFill>
                  <a:srgbClr val="404040"/>
                </a:solidFill>
                <a:latin typeface="Roboto Medium" panose="02000000000000000000" pitchFamily="2" charset="0"/>
                <a:ea typeface="Roboto Medium" panose="02000000000000000000" pitchFamily="2" charset="0"/>
              </a:rPr>
              <a:t>payments</a:t>
            </a:r>
            <a:r>
              <a:rPr lang="en-GB" dirty="0">
                <a:solidFill>
                  <a:srgbClr val="404040"/>
                </a:solidFill>
                <a:latin typeface="Roboto Medium" panose="02000000000000000000" pitchFamily="2" charset="0"/>
                <a:ea typeface="Roboto Medium" panose="02000000000000000000" pitchFamily="2" charset="0"/>
              </a:rPr>
              <a:t> to a recipient of a low tax country imposing corporate tax at the rate of zero or almost zero (</a:t>
            </a:r>
            <a:r>
              <a:rPr lang="en-GB" b="1" dirty="0">
                <a:solidFill>
                  <a:srgbClr val="404040"/>
                </a:solidFill>
                <a:latin typeface="Roboto Medium" panose="02000000000000000000" pitchFamily="2" charset="0"/>
                <a:ea typeface="Roboto Medium" panose="02000000000000000000" pitchFamily="2" charset="0"/>
              </a:rPr>
              <a:t>MBT does apply)</a:t>
            </a:r>
          </a:p>
          <a:p>
            <a:endParaRPr lang="en-GB" b="1"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The language of this hallmark would automatically meet the MBT</a:t>
            </a:r>
            <a:endParaRPr lang="en-GB" b="1"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France</a:t>
            </a:r>
            <a:r>
              <a:rPr lang="en-GB" dirty="0">
                <a:solidFill>
                  <a:srgbClr val="404040"/>
                </a:solidFill>
                <a:latin typeface="Roboto Medium" panose="02000000000000000000" pitchFamily="2" charset="0"/>
                <a:ea typeface="Roboto Medium" panose="02000000000000000000" pitchFamily="2" charset="0"/>
              </a:rPr>
              <a:t>: An effective tax rate of less than 2% is considered to be ”almost zero”</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a:t>
            </a:r>
            <a:r>
              <a:rPr lang="en-GB" dirty="0">
                <a:solidFill>
                  <a:srgbClr val="404040"/>
                </a:solidFill>
                <a:latin typeface="Roboto Medium" panose="02000000000000000000" pitchFamily="2" charset="0"/>
                <a:ea typeface="Roboto Medium" panose="02000000000000000000" pitchFamily="2" charset="0"/>
              </a:rPr>
              <a:t>: A corporate tax rate of less than or equal to 4% is “almost zero”</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Netherlands</a:t>
            </a:r>
            <a:r>
              <a:rPr lang="en-GB" dirty="0">
                <a:solidFill>
                  <a:srgbClr val="404040"/>
                </a:solidFill>
                <a:latin typeface="Roboto Medium" panose="02000000000000000000" pitchFamily="2" charset="0"/>
                <a:ea typeface="Roboto Medium" panose="02000000000000000000" pitchFamily="2" charset="0"/>
              </a:rPr>
              <a:t>: An “almost zero” rate should mean a rate between -0-% and 1%</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Spain</a:t>
            </a:r>
            <a:r>
              <a:rPr lang="en-GB" dirty="0">
                <a:solidFill>
                  <a:srgbClr val="404040"/>
                </a:solidFill>
                <a:latin typeface="Roboto Medium" panose="02000000000000000000" pitchFamily="2" charset="0"/>
                <a:ea typeface="Roboto Medium" panose="02000000000000000000" pitchFamily="2" charset="0"/>
              </a:rPr>
              <a:t>: A corporate tax rate below 1% is considered to be “almost zero”</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Sweden</a:t>
            </a:r>
            <a:r>
              <a:rPr lang="en-GB" dirty="0">
                <a:solidFill>
                  <a:srgbClr val="404040"/>
                </a:solidFill>
                <a:latin typeface="Roboto Medium" panose="02000000000000000000" pitchFamily="2" charset="0"/>
                <a:ea typeface="Roboto Medium" panose="02000000000000000000" pitchFamily="2" charset="0"/>
              </a:rPr>
              <a:t>: A zero rate refers to the nominal tax rate, applicable to the particular kind of income 				and not to entities taxed at a zero rate (e.g.,UAE) </a:t>
            </a:r>
          </a:p>
          <a:p>
            <a:r>
              <a:rPr lang="en-GB" dirty="0">
                <a:solidFill>
                  <a:srgbClr val="404040"/>
                </a:solidFill>
                <a:latin typeface="Roboto Medium" panose="02000000000000000000" pitchFamily="2" charset="0"/>
                <a:ea typeface="Roboto Medium" panose="02000000000000000000" pitchFamily="2" charset="0"/>
              </a:rPr>
              <a:t>		</a:t>
            </a: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position of using a “statutory” tax rate vs. effective tax rate</a:t>
            </a: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4273333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9099092" cy="1349832"/>
          </a:xfrm>
        </p:spPr>
        <p:txBody>
          <a:bodyPr/>
          <a:lstStyle/>
          <a:p>
            <a:r>
              <a:rPr lang="en-US" dirty="0"/>
              <a:t>Hallmark C1(b)(ii): Payments to blacklist jurisdictions</a:t>
            </a:r>
          </a:p>
        </p:txBody>
      </p:sp>
      <p:sp>
        <p:nvSpPr>
          <p:cNvPr id="5" name="Rectangle 4">
            <a:extLst>
              <a:ext uri="{FF2B5EF4-FFF2-40B4-BE49-F238E27FC236}">
                <a16:creationId xmlns:a16="http://schemas.microsoft.com/office/drawing/2014/main" id="{F5AE690C-1B87-D34F-AB89-266D8691B406}"/>
              </a:ext>
            </a:extLst>
          </p:cNvPr>
          <p:cNvSpPr/>
          <p:nvPr/>
        </p:nvSpPr>
        <p:spPr>
          <a:xfrm>
            <a:off x="877824" y="1572768"/>
            <a:ext cx="10411968" cy="5355312"/>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Intercompany cross-border tax deductible </a:t>
            </a:r>
            <a:r>
              <a:rPr lang="en-GB" u="sng" dirty="0">
                <a:solidFill>
                  <a:srgbClr val="404040"/>
                </a:solidFill>
                <a:latin typeface="Roboto Medium" panose="02000000000000000000" pitchFamily="2" charset="0"/>
                <a:ea typeface="Roboto Medium" panose="02000000000000000000" pitchFamily="2" charset="0"/>
              </a:rPr>
              <a:t>payments</a:t>
            </a:r>
            <a:r>
              <a:rPr lang="en-GB" dirty="0">
                <a:solidFill>
                  <a:srgbClr val="404040"/>
                </a:solidFill>
                <a:latin typeface="Roboto Medium" panose="02000000000000000000" pitchFamily="2" charset="0"/>
                <a:ea typeface="Roboto Medium" panose="02000000000000000000" pitchFamily="2" charset="0"/>
              </a:rPr>
              <a:t> to a recipient’s tax jurisdiction that is included in a non-cooperative list assessed by EU or OECD (</a:t>
            </a:r>
            <a:r>
              <a:rPr lang="en-GB" b="1" dirty="0">
                <a:solidFill>
                  <a:srgbClr val="404040"/>
                </a:solidFill>
                <a:latin typeface="Roboto Medium" panose="02000000000000000000" pitchFamily="2" charset="0"/>
                <a:ea typeface="Roboto Medium" panose="02000000000000000000" pitchFamily="2" charset="0"/>
              </a:rPr>
              <a:t>MBT does not apply)</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France</a:t>
            </a:r>
            <a:r>
              <a:rPr lang="en-GB" dirty="0">
                <a:solidFill>
                  <a:srgbClr val="404040"/>
                </a:solidFill>
                <a:latin typeface="Roboto Medium" panose="02000000000000000000" pitchFamily="2" charset="0"/>
                <a:ea typeface="Roboto Medium" panose="02000000000000000000" pitchFamily="2" charset="0"/>
              </a:rPr>
              <a:t>: Conforms to EU or OECD blacklist</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a:t>
            </a:r>
            <a:r>
              <a:rPr lang="en-GB" dirty="0">
                <a:solidFill>
                  <a:srgbClr val="404040"/>
                </a:solidFill>
                <a:latin typeface="Roboto Medium" panose="02000000000000000000" pitchFamily="2" charset="0"/>
                <a:ea typeface="Roboto Medium" panose="02000000000000000000" pitchFamily="2" charset="0"/>
              </a:rPr>
              <a:t>: Requirements for non-cooperative jurisdictions must be met at time of notification</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Spain</a:t>
            </a:r>
            <a:r>
              <a:rPr lang="en-GB" dirty="0">
                <a:solidFill>
                  <a:srgbClr val="404040"/>
                </a:solidFill>
                <a:latin typeface="Roboto Medium" panose="02000000000000000000" pitchFamily="2" charset="0"/>
                <a:ea typeface="Roboto Medium" panose="02000000000000000000" pitchFamily="2" charset="0"/>
              </a:rPr>
              <a:t>: EU list is not applicable; reference is to Spanish Law 36/2006 of 29 November</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UK</a:t>
            </a:r>
            <a:r>
              <a:rPr lang="en-GB" dirty="0">
                <a:solidFill>
                  <a:srgbClr val="404040"/>
                </a:solidFill>
                <a:latin typeface="Roboto Medium" panose="02000000000000000000" pitchFamily="2" charset="0"/>
                <a:ea typeface="Roboto Medium" panose="02000000000000000000" pitchFamily="2" charset="0"/>
              </a:rPr>
              <a:t>: A country must be both on the EU blacklist at time of first step of arrangement and on 01 			July 2020 to be relevant	</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EU and OECD (or local) blacklists to determine hallmark eligibility</a:t>
            </a: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1220469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245140" cy="1349832"/>
          </a:xfrm>
        </p:spPr>
        <p:txBody>
          <a:bodyPr/>
          <a:lstStyle/>
          <a:p>
            <a:r>
              <a:rPr lang="en-US" dirty="0"/>
              <a:t>Hallmark C1(c): Payments subject to a tax exemption (+ MBT)</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10411968" cy="6740307"/>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Intercompany cross-border tax deductible </a:t>
            </a:r>
            <a:r>
              <a:rPr lang="en-GB" u="sng" dirty="0">
                <a:solidFill>
                  <a:srgbClr val="404040"/>
                </a:solidFill>
                <a:latin typeface="Roboto Medium" panose="02000000000000000000" pitchFamily="2" charset="0"/>
                <a:ea typeface="Roboto Medium" panose="02000000000000000000" pitchFamily="2" charset="0"/>
              </a:rPr>
              <a:t>payments</a:t>
            </a:r>
            <a:r>
              <a:rPr lang="en-GB" dirty="0">
                <a:solidFill>
                  <a:srgbClr val="404040"/>
                </a:solidFill>
                <a:latin typeface="Roboto Medium" panose="02000000000000000000" pitchFamily="2" charset="0"/>
                <a:ea typeface="Roboto Medium" panose="02000000000000000000" pitchFamily="2" charset="0"/>
              </a:rPr>
              <a:t> to a recipient’s tax jurisdiction that benefits from a tax exemption in its tax jurisdiction (</a:t>
            </a:r>
            <a:r>
              <a:rPr lang="en-GB" b="1" dirty="0">
                <a:solidFill>
                  <a:srgbClr val="404040"/>
                </a:solidFill>
                <a:latin typeface="Roboto Medium" panose="02000000000000000000" pitchFamily="2" charset="0"/>
                <a:ea typeface="Roboto Medium" panose="02000000000000000000" pitchFamily="2" charset="0"/>
              </a:rPr>
              <a:t>MBT does apply)</a:t>
            </a:r>
          </a:p>
          <a:p>
            <a:endParaRPr lang="en-GB" b="1"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The language of this hallmark would automatically meet the MBT</a:t>
            </a:r>
            <a:endParaRPr lang="en-GB" b="1"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France</a:t>
            </a:r>
            <a:r>
              <a:rPr lang="en-GB" dirty="0">
                <a:solidFill>
                  <a:srgbClr val="404040"/>
                </a:solidFill>
                <a:latin typeface="Roboto Medium" panose="02000000000000000000" pitchFamily="2" charset="0"/>
                <a:ea typeface="Roboto Medium" panose="02000000000000000000" pitchFamily="2" charset="0"/>
              </a:rPr>
              <a:t>: Payments which would not give rise to taxation by reason of setoff, deduction of losses 			or other deductible charges, deduction or imputation of taxes paid abroad, are deemed 			to benefit from a full tax exemption</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a:t>
            </a:r>
            <a:r>
              <a:rPr lang="en-GB" dirty="0">
                <a:solidFill>
                  <a:srgbClr val="404040"/>
                </a:solidFill>
                <a:latin typeface="Roboto Medium" panose="02000000000000000000" pitchFamily="2" charset="0"/>
                <a:ea typeface="Roboto Medium" panose="02000000000000000000" pitchFamily="2" charset="0"/>
              </a:rPr>
              <a:t>: A full exemption from tax is assumed if the payments are not included in the tax base 			of the taxing state due to exemptions in domestic and treaty law, tax allowances, tax 				loss reliefs or tax credits 	</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if the payment benefits from a tax benefit (e.g. dividend), as determined by the Member State</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Determine if payments are setoff, resulting in an assumed tax exemption</a:t>
            </a: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3121844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293908" cy="1349832"/>
          </a:xfrm>
        </p:spPr>
        <p:txBody>
          <a:bodyPr/>
          <a:lstStyle/>
          <a:p>
            <a:r>
              <a:rPr lang="en-US" dirty="0"/>
              <a:t>Hallmark C1(d): Payments to a preferential tax regime (+ MBT)</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10411968" cy="5909310"/>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Intercompany cross-border tax deductible </a:t>
            </a:r>
            <a:r>
              <a:rPr lang="en-GB" u="sng" dirty="0">
                <a:solidFill>
                  <a:srgbClr val="404040"/>
                </a:solidFill>
                <a:latin typeface="Roboto Medium" panose="02000000000000000000" pitchFamily="2" charset="0"/>
                <a:ea typeface="Roboto Medium" panose="02000000000000000000" pitchFamily="2" charset="0"/>
              </a:rPr>
              <a:t>payments</a:t>
            </a:r>
            <a:r>
              <a:rPr lang="en-GB" dirty="0">
                <a:solidFill>
                  <a:srgbClr val="404040"/>
                </a:solidFill>
                <a:latin typeface="Roboto Medium" panose="02000000000000000000" pitchFamily="2" charset="0"/>
                <a:ea typeface="Roboto Medium" panose="02000000000000000000" pitchFamily="2" charset="0"/>
              </a:rPr>
              <a:t> to a recipient’s tax jurisdiction that benefits from a preferential tax regime (</a:t>
            </a:r>
            <a:r>
              <a:rPr lang="en-GB" b="1" dirty="0">
                <a:solidFill>
                  <a:srgbClr val="404040"/>
                </a:solidFill>
                <a:latin typeface="Roboto Medium" panose="02000000000000000000" pitchFamily="2" charset="0"/>
                <a:ea typeface="Roboto Medium" panose="02000000000000000000" pitchFamily="2" charset="0"/>
              </a:rPr>
              <a:t>MBT does apply)</a:t>
            </a:r>
          </a:p>
          <a:p>
            <a:endParaRPr lang="en-GB" b="1"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The language of this hallmark would automatically meet the MBT</a:t>
            </a:r>
            <a:endParaRPr lang="en-GB" b="1"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France</a:t>
            </a:r>
            <a:r>
              <a:rPr lang="en-GB" dirty="0">
                <a:solidFill>
                  <a:srgbClr val="404040"/>
                </a:solidFill>
                <a:latin typeface="Roboto Medium" panose="02000000000000000000" pitchFamily="2" charset="0"/>
                <a:ea typeface="Roboto Medium" panose="02000000000000000000" pitchFamily="2" charset="0"/>
              </a:rPr>
              <a:t>: Payments must be preferential in the relevant country, and not in other countries</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a:t>
            </a:r>
            <a:r>
              <a:rPr lang="en-GB" dirty="0">
                <a:solidFill>
                  <a:srgbClr val="404040"/>
                </a:solidFill>
                <a:latin typeface="Roboto Medium" panose="02000000000000000000" pitchFamily="2" charset="0"/>
                <a:ea typeface="Roboto Medium" panose="02000000000000000000" pitchFamily="2" charset="0"/>
              </a:rPr>
              <a:t>: A patent box regime is reportable, even if it complies with modified OECD nexus </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Sweden</a:t>
            </a:r>
            <a:r>
              <a:rPr lang="en-GB" dirty="0">
                <a:solidFill>
                  <a:srgbClr val="404040"/>
                </a:solidFill>
                <a:latin typeface="Roboto Medium" panose="02000000000000000000" pitchFamily="2" charset="0"/>
                <a:ea typeface="Roboto Medium" panose="02000000000000000000" pitchFamily="2" charset="0"/>
              </a:rPr>
              <a:t>: Reportable for Dutch innovation box and UK patent box regimes</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UK</a:t>
            </a:r>
            <a:r>
              <a:rPr lang="en-GB" dirty="0">
                <a:solidFill>
                  <a:srgbClr val="404040"/>
                </a:solidFill>
                <a:latin typeface="Roboto Medium" panose="02000000000000000000" pitchFamily="2" charset="0"/>
                <a:ea typeface="Roboto Medium" panose="02000000000000000000" pitchFamily="2" charset="0"/>
              </a:rPr>
              <a:t>: A regime meeting criteria of the Forum on Harmful Tax Practices (FHTP) will be considered 		a preferential tax regime (Countries, including US, still under investigation)	</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if there are patent or innovation box regimes, etc. for relevant transactions that would be reportable</a:t>
            </a: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416721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293908" cy="1349832"/>
          </a:xfrm>
        </p:spPr>
        <p:txBody>
          <a:bodyPr/>
          <a:lstStyle/>
          <a:p>
            <a:r>
              <a:rPr lang="en-US" dirty="0"/>
              <a:t>Hallmark C2: Payments for an asset receiving depreciation 			    benefits in more than jurisdiction</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10411968" cy="4524315"/>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Intercompany cross-border tax deductible </a:t>
            </a:r>
            <a:r>
              <a:rPr lang="en-GB" u="sng" dirty="0">
                <a:solidFill>
                  <a:srgbClr val="404040"/>
                </a:solidFill>
                <a:latin typeface="Roboto Medium" panose="02000000000000000000" pitchFamily="2" charset="0"/>
                <a:ea typeface="Roboto Medium" panose="02000000000000000000" pitchFamily="2" charset="0"/>
              </a:rPr>
              <a:t>payments</a:t>
            </a:r>
            <a:r>
              <a:rPr lang="en-GB" dirty="0">
                <a:solidFill>
                  <a:srgbClr val="404040"/>
                </a:solidFill>
                <a:latin typeface="Roboto Medium" panose="02000000000000000000" pitchFamily="2" charset="0"/>
                <a:ea typeface="Roboto Medium" panose="02000000000000000000" pitchFamily="2" charset="0"/>
              </a:rPr>
              <a:t> where an asset receives the benefit of depreciation in more than one jurisdiction (</a:t>
            </a:r>
            <a:r>
              <a:rPr lang="en-GB" b="1" dirty="0">
                <a:solidFill>
                  <a:srgbClr val="404040"/>
                </a:solidFill>
                <a:latin typeface="Roboto Medium" panose="02000000000000000000" pitchFamily="2" charset="0"/>
                <a:ea typeface="Roboto Medium" panose="02000000000000000000" pitchFamily="2" charset="0"/>
              </a:rPr>
              <a:t>MBT does not apply)</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a:t>
            </a:r>
            <a:r>
              <a:rPr lang="en-GB" dirty="0">
                <a:solidFill>
                  <a:srgbClr val="404040"/>
                </a:solidFill>
                <a:latin typeface="Roboto Medium" panose="02000000000000000000" pitchFamily="2" charset="0"/>
                <a:ea typeface="Roboto Medium" panose="02000000000000000000" pitchFamily="2" charset="0"/>
              </a:rPr>
              <a:t>: An aircraft leasing transaction, where lessor and lessee each claim depreciation in 				  their jurisdiction on the basis of their respective domestic legislation, is reportable</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UK</a:t>
            </a:r>
            <a:r>
              <a:rPr lang="en-GB" dirty="0">
                <a:solidFill>
                  <a:srgbClr val="404040"/>
                </a:solidFill>
                <a:latin typeface="Roboto Medium" panose="02000000000000000000" pitchFamily="2" charset="0"/>
                <a:ea typeface="Roboto Medium" panose="02000000000000000000" pitchFamily="2" charset="0"/>
              </a:rPr>
              <a:t>: This hallmark does apply if the associated profits are taxed in both jurisdictions</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if there are dual-resident companies, or similar arrangements, that are applicable</a:t>
            </a: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3054789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293908" cy="1349832"/>
          </a:xfrm>
        </p:spPr>
        <p:txBody>
          <a:bodyPr/>
          <a:lstStyle/>
          <a:p>
            <a:r>
              <a:rPr lang="en-US" dirty="0"/>
              <a:t>Hallmark C3: Double tax relief claims in &gt; 1 jurisdiction</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10411968" cy="3970318"/>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Intercompany cross-border tax deductible </a:t>
            </a:r>
            <a:r>
              <a:rPr lang="en-GB" u="sng" dirty="0">
                <a:solidFill>
                  <a:srgbClr val="404040"/>
                </a:solidFill>
                <a:latin typeface="Roboto Medium" panose="02000000000000000000" pitchFamily="2" charset="0"/>
                <a:ea typeface="Roboto Medium" panose="02000000000000000000" pitchFamily="2" charset="0"/>
              </a:rPr>
              <a:t>payments</a:t>
            </a:r>
            <a:r>
              <a:rPr lang="en-GB" dirty="0">
                <a:solidFill>
                  <a:srgbClr val="404040"/>
                </a:solidFill>
                <a:latin typeface="Roboto Medium" panose="02000000000000000000" pitchFamily="2" charset="0"/>
                <a:ea typeface="Roboto Medium" panose="02000000000000000000" pitchFamily="2" charset="0"/>
              </a:rPr>
              <a:t> where double tax relief is claimed for the same item in more than one jurisdiction (</a:t>
            </a:r>
            <a:r>
              <a:rPr lang="en-GB" b="1" dirty="0">
                <a:solidFill>
                  <a:srgbClr val="404040"/>
                </a:solidFill>
                <a:latin typeface="Roboto Medium" panose="02000000000000000000" pitchFamily="2" charset="0"/>
                <a:ea typeface="Roboto Medium" panose="02000000000000000000" pitchFamily="2" charset="0"/>
              </a:rPr>
              <a:t>MBT does not apply)</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a:t>
            </a:r>
            <a:r>
              <a:rPr lang="en-GB" dirty="0">
                <a:solidFill>
                  <a:srgbClr val="404040"/>
                </a:solidFill>
                <a:latin typeface="Roboto Medium" panose="02000000000000000000" pitchFamily="2" charset="0"/>
                <a:ea typeface="Roboto Medium" panose="02000000000000000000" pitchFamily="2" charset="0"/>
              </a:rPr>
              <a:t>: Includes situations involving three jurisdictions in which an exemption from double 				  taxation is applied in two different jurisdictions due to qualification/allocation conflicts</a:t>
            </a:r>
          </a:p>
          <a:p>
            <a:r>
              <a:rPr lang="en-GB" dirty="0">
                <a:solidFill>
                  <a:srgbClr val="404040"/>
                </a:solidFill>
                <a:latin typeface="Roboto Medium" panose="02000000000000000000" pitchFamily="2" charset="0"/>
                <a:ea typeface="Roboto Medium" panose="02000000000000000000" pitchFamily="2" charset="0"/>
              </a:rPr>
              <a:t>	</a:t>
            </a: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if there are potential reporting arrangements</a:t>
            </a: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2810415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293908" cy="1349832"/>
          </a:xfrm>
        </p:spPr>
        <p:txBody>
          <a:bodyPr/>
          <a:lstStyle/>
          <a:p>
            <a:r>
              <a:rPr lang="en-US" dirty="0"/>
              <a:t>Hallmark C4: Asset transfer with material amount differences</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10728960" cy="4247317"/>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Intercompany cross-border tax deductible </a:t>
            </a:r>
            <a:r>
              <a:rPr lang="en-GB" u="sng" dirty="0">
                <a:solidFill>
                  <a:srgbClr val="404040"/>
                </a:solidFill>
                <a:latin typeface="Roboto Medium" panose="02000000000000000000" pitchFamily="2" charset="0"/>
                <a:ea typeface="Roboto Medium" panose="02000000000000000000" pitchFamily="2" charset="0"/>
              </a:rPr>
              <a:t>payments</a:t>
            </a:r>
            <a:r>
              <a:rPr lang="en-GB" dirty="0">
                <a:solidFill>
                  <a:srgbClr val="404040"/>
                </a:solidFill>
                <a:latin typeface="Roboto Medium" panose="02000000000000000000" pitchFamily="2" charset="0"/>
                <a:ea typeface="Roboto Medium" panose="02000000000000000000" pitchFamily="2" charset="0"/>
              </a:rPr>
              <a:t> for an asset transfer with a material difference in amounts recorded between those jurisdictions (</a:t>
            </a:r>
            <a:r>
              <a:rPr lang="en-GB" b="1" dirty="0">
                <a:solidFill>
                  <a:srgbClr val="404040"/>
                </a:solidFill>
                <a:latin typeface="Roboto Medium" panose="02000000000000000000" pitchFamily="2" charset="0"/>
                <a:ea typeface="Roboto Medium" panose="02000000000000000000" pitchFamily="2" charset="0"/>
              </a:rPr>
              <a:t>MBT does not apply)</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a:t>
            </a:r>
            <a:r>
              <a:rPr lang="en-GB" dirty="0">
                <a:solidFill>
                  <a:srgbClr val="404040"/>
                </a:solidFill>
                <a:latin typeface="Roboto Medium" panose="02000000000000000000" pitchFamily="2" charset="0"/>
                <a:ea typeface="Roboto Medium" panose="02000000000000000000" pitchFamily="2" charset="0"/>
              </a:rPr>
              <a:t>: A difference of 10% or less is not material and not reportable</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Spain</a:t>
            </a:r>
            <a:r>
              <a:rPr lang="en-GB" dirty="0">
                <a:solidFill>
                  <a:srgbClr val="404040"/>
                </a:solidFill>
                <a:latin typeface="Roboto Medium" panose="02000000000000000000" pitchFamily="2" charset="0"/>
                <a:ea typeface="Roboto Medium" panose="02000000000000000000" pitchFamily="2" charset="0"/>
              </a:rPr>
              <a:t>: A difference of more than 25% is a material difference</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UK</a:t>
            </a:r>
            <a:r>
              <a:rPr lang="en-GB" dirty="0">
                <a:solidFill>
                  <a:srgbClr val="404040"/>
                </a:solidFill>
                <a:latin typeface="Roboto Medium" panose="02000000000000000000" pitchFamily="2" charset="0"/>
                <a:ea typeface="Roboto Medium" panose="02000000000000000000" pitchFamily="2" charset="0"/>
              </a:rPr>
              <a:t>: A material difference includes exploitation of tax system mismatches to an unintended outcome </a:t>
            </a:r>
          </a:p>
          <a:p>
            <a:r>
              <a:rPr lang="en-GB" dirty="0">
                <a:solidFill>
                  <a:srgbClr val="404040"/>
                </a:solidFill>
                <a:latin typeface="Roboto Medium" panose="02000000000000000000" pitchFamily="2" charset="0"/>
                <a:ea typeface="Roboto Medium" panose="02000000000000000000" pitchFamily="2" charset="0"/>
              </a:rPr>
              <a:t>	</a:t>
            </a: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if there are valuation differences for applicable asset transfers (e.g., applying different discount rates for net present values)</a:t>
            </a:r>
          </a:p>
          <a:p>
            <a:pPr marL="285750" indent="-285750">
              <a:buFont typeface="Arial" panose="020B0604020202020204" pitchFamily="34" charset="0"/>
              <a:buChar char="•"/>
            </a:pP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679619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293908" cy="1349832"/>
          </a:xfrm>
        </p:spPr>
        <p:txBody>
          <a:bodyPr/>
          <a:lstStyle/>
          <a:p>
            <a:r>
              <a:rPr lang="en-US" dirty="0"/>
              <a:t>Hallmark E1: Unilateral safe harbour rules</a:t>
            </a:r>
          </a:p>
        </p:txBody>
      </p:sp>
      <p:sp>
        <p:nvSpPr>
          <p:cNvPr id="5" name="Rectangle 4">
            <a:extLst>
              <a:ext uri="{FF2B5EF4-FFF2-40B4-BE49-F238E27FC236}">
                <a16:creationId xmlns:a16="http://schemas.microsoft.com/office/drawing/2014/main" id="{F5AE690C-1B87-D34F-AB89-266D8691B406}"/>
              </a:ext>
            </a:extLst>
          </p:cNvPr>
          <p:cNvSpPr/>
          <p:nvPr/>
        </p:nvSpPr>
        <p:spPr>
          <a:xfrm>
            <a:off x="865632" y="1572768"/>
            <a:ext cx="10728960" cy="3970318"/>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An arrangement which involves the use of unilateral safe harbour rules (</a:t>
            </a:r>
            <a:r>
              <a:rPr lang="en-GB" b="1" dirty="0">
                <a:solidFill>
                  <a:srgbClr val="404040"/>
                </a:solidFill>
                <a:latin typeface="Roboto Medium" panose="02000000000000000000" pitchFamily="2" charset="0"/>
                <a:ea typeface="Roboto Medium" panose="02000000000000000000" pitchFamily="2" charset="0"/>
              </a:rPr>
              <a:t>MBT does not apply)</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France</a:t>
            </a:r>
            <a:r>
              <a:rPr lang="en-GB" dirty="0">
                <a:solidFill>
                  <a:srgbClr val="404040"/>
                </a:solidFill>
                <a:latin typeface="Roboto Medium" panose="02000000000000000000" pitchFamily="2" charset="0"/>
                <a:ea typeface="Roboto Medium" panose="02000000000000000000" pitchFamily="2" charset="0"/>
              </a:rPr>
              <a:t>: The definition of unilateral safe harbour rules is the same as the OECD Transfer Pricing 			Guidelines in Chapter IV, Section E</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Germany/NL/Sweden</a:t>
            </a:r>
            <a:r>
              <a:rPr lang="en-GB" dirty="0">
                <a:solidFill>
                  <a:srgbClr val="404040"/>
                </a:solidFill>
                <a:latin typeface="Roboto Medium" panose="02000000000000000000" pitchFamily="2" charset="0"/>
                <a:ea typeface="Roboto Medium" panose="02000000000000000000" pitchFamily="2" charset="0"/>
              </a:rPr>
              <a:t>: OECD safe harbour rules are not unilateral safe harbour rules; not reportable</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what arrangements fall within OECD safe harbour rules, and requirements of the relevant Member States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OECD rules are international rules, and not intended to be characterized as unilateral safe harbours</a:t>
            </a: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2841984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293908" cy="1349832"/>
          </a:xfrm>
        </p:spPr>
        <p:txBody>
          <a:bodyPr/>
          <a:lstStyle/>
          <a:p>
            <a:r>
              <a:rPr lang="en-US" dirty="0"/>
              <a:t>Hallmark E2: Intangible transfers</a:t>
            </a:r>
          </a:p>
        </p:txBody>
      </p:sp>
      <p:sp>
        <p:nvSpPr>
          <p:cNvPr id="5" name="Rectangle 4">
            <a:extLst>
              <a:ext uri="{FF2B5EF4-FFF2-40B4-BE49-F238E27FC236}">
                <a16:creationId xmlns:a16="http://schemas.microsoft.com/office/drawing/2014/main" id="{F5AE690C-1B87-D34F-AB89-266D8691B406}"/>
              </a:ext>
            </a:extLst>
          </p:cNvPr>
          <p:cNvSpPr/>
          <p:nvPr/>
        </p:nvSpPr>
        <p:spPr>
          <a:xfrm>
            <a:off x="739852" y="1443841"/>
            <a:ext cx="10728960" cy="1754326"/>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An arrangement which involves the transfer of hard-to-value intangibles (</a:t>
            </a:r>
            <a:r>
              <a:rPr lang="en-GB" b="1" dirty="0">
                <a:solidFill>
                  <a:srgbClr val="404040"/>
                </a:solidFill>
                <a:latin typeface="Roboto Medium" panose="02000000000000000000" pitchFamily="2" charset="0"/>
                <a:ea typeface="Roboto Medium" panose="02000000000000000000" pitchFamily="2" charset="0"/>
              </a:rPr>
              <a:t>MBT does not apply)</a:t>
            </a: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Treat any intangible transfer as subject to reporting if there are no </a:t>
            </a:r>
            <a:r>
              <a:rPr lang="en-GB" dirty="0" err="1">
                <a:solidFill>
                  <a:srgbClr val="404040"/>
                </a:solidFill>
                <a:latin typeface="Roboto Medium" panose="02000000000000000000" pitchFamily="2" charset="0"/>
                <a:ea typeface="Roboto Medium" panose="02000000000000000000" pitchFamily="2" charset="0"/>
              </a:rPr>
              <a:t>comparables</a:t>
            </a:r>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843624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293908" cy="1349832"/>
          </a:xfrm>
        </p:spPr>
        <p:txBody>
          <a:bodyPr/>
          <a:lstStyle/>
          <a:p>
            <a:r>
              <a:rPr lang="en-US" dirty="0"/>
              <a:t>Hallmark E3: Transfer of functions, assets and/or risks  </a:t>
            </a:r>
          </a:p>
        </p:txBody>
      </p:sp>
      <p:sp>
        <p:nvSpPr>
          <p:cNvPr id="5" name="Rectangle 4">
            <a:extLst>
              <a:ext uri="{FF2B5EF4-FFF2-40B4-BE49-F238E27FC236}">
                <a16:creationId xmlns:a16="http://schemas.microsoft.com/office/drawing/2014/main" id="{F5AE690C-1B87-D34F-AB89-266D8691B406}"/>
              </a:ext>
            </a:extLst>
          </p:cNvPr>
          <p:cNvSpPr/>
          <p:nvPr/>
        </p:nvSpPr>
        <p:spPr>
          <a:xfrm>
            <a:off x="739852" y="1443841"/>
            <a:ext cx="10728960" cy="4247317"/>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An arrangement which involves the intergroup transfer of functions, assets and/or risks if the projected EBIT, during the 3-years after the transfer, are less than 50% of projected annual EBIT of such transferors if the transfer had not been made  (</a:t>
            </a:r>
            <a:r>
              <a:rPr lang="en-GB" b="1" dirty="0">
                <a:solidFill>
                  <a:srgbClr val="404040"/>
                </a:solidFill>
                <a:latin typeface="Roboto Medium" panose="02000000000000000000" pitchFamily="2" charset="0"/>
                <a:ea typeface="Roboto Medium" panose="02000000000000000000" pitchFamily="2" charset="0"/>
              </a:rPr>
              <a:t>MBT does not apply)</a:t>
            </a:r>
          </a:p>
          <a:p>
            <a:endParaRPr lang="en-GB" b="1"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Member State interpretations</a:t>
            </a:r>
            <a:endParaRPr lang="en-GB" dirty="0">
              <a:solidFill>
                <a:srgbClr val="404040"/>
              </a:solidFill>
              <a:latin typeface="Roboto Medium" panose="02000000000000000000" pitchFamily="2" charset="0"/>
              <a:ea typeface="Roboto Medium" panose="02000000000000000000" pitchFamily="2" charset="0"/>
            </a:endParaRP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Netherlands</a:t>
            </a:r>
            <a:r>
              <a:rPr lang="en-GB" dirty="0">
                <a:solidFill>
                  <a:srgbClr val="404040"/>
                </a:solidFill>
                <a:latin typeface="Roboto Medium" panose="02000000000000000000" pitchFamily="2" charset="0"/>
                <a:ea typeface="Roboto Medium" panose="02000000000000000000" pitchFamily="2" charset="0"/>
              </a:rPr>
              <a:t>: Commercial EBIT (vs. tax EBIT) should be used</a:t>
            </a:r>
          </a:p>
          <a:p>
            <a:r>
              <a:rPr lang="en-GB" dirty="0">
                <a:solidFill>
                  <a:srgbClr val="404040"/>
                </a:solidFill>
                <a:latin typeface="Roboto Medium" panose="02000000000000000000" pitchFamily="2" charset="0"/>
                <a:ea typeface="Roboto Medium" panose="02000000000000000000" pitchFamily="2" charset="0"/>
              </a:rPr>
              <a:t>	</a:t>
            </a:r>
            <a:r>
              <a:rPr lang="en-GB" u="sng" dirty="0">
                <a:solidFill>
                  <a:srgbClr val="404040"/>
                </a:solidFill>
                <a:latin typeface="Roboto Medium" panose="02000000000000000000" pitchFamily="2" charset="0"/>
                <a:ea typeface="Roboto Medium" panose="02000000000000000000" pitchFamily="2" charset="0"/>
              </a:rPr>
              <a:t>UK: </a:t>
            </a:r>
            <a:r>
              <a:rPr lang="en-GB" dirty="0">
                <a:solidFill>
                  <a:srgbClr val="404040"/>
                </a:solidFill>
                <a:latin typeface="Roboto Medium" panose="02000000000000000000" pitchFamily="2" charset="0"/>
                <a:ea typeface="Roboto Medium" panose="02000000000000000000" pitchFamily="2" charset="0"/>
              </a:rPr>
              <a:t>The 50% EBIT must be considered at the level of the individual company rather than at the 			level of the sub-group that is located in the same jurisdiction</a:t>
            </a:r>
          </a:p>
          <a:p>
            <a:endParaRPr lang="en-GB" dirty="0">
              <a:solidFill>
                <a:srgbClr val="404040"/>
              </a:solidFill>
              <a:latin typeface="Roboto Medium" panose="02000000000000000000" pitchFamily="2" charset="0"/>
              <a:ea typeface="Roboto Medium" panose="02000000000000000000" pitchFamily="2" charset="0"/>
            </a:endParaRPr>
          </a:p>
          <a:p>
            <a:r>
              <a:rPr lang="en-GB" b="1" u="sng" dirty="0">
                <a:solidFill>
                  <a:srgbClr val="404040"/>
                </a:solidFill>
                <a:latin typeface="Roboto Medium" panose="02000000000000000000" pitchFamily="2" charset="0"/>
                <a:ea typeface="Roboto Medium" panose="02000000000000000000" pitchFamily="2" charset="0"/>
              </a:rPr>
              <a:t>Best Practices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Treat the EBIT definition as earnings before interest and taxes</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Document which projections are used for this determination</a:t>
            </a: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COVID-19 effects are not an exception to reporting</a:t>
            </a:r>
          </a:p>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2734611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293908" cy="1349832"/>
          </a:xfrm>
        </p:spPr>
        <p:txBody>
          <a:bodyPr/>
          <a:lstStyle/>
          <a:p>
            <a:r>
              <a:rPr lang="en-US" dirty="0"/>
              <a:t>Penalties per Arrangement (not reported)</a:t>
            </a:r>
          </a:p>
        </p:txBody>
      </p:sp>
      <p:sp>
        <p:nvSpPr>
          <p:cNvPr id="5" name="Rectangle 4">
            <a:extLst>
              <a:ext uri="{FF2B5EF4-FFF2-40B4-BE49-F238E27FC236}">
                <a16:creationId xmlns:a16="http://schemas.microsoft.com/office/drawing/2014/main" id="{F5AE690C-1B87-D34F-AB89-266D8691B406}"/>
              </a:ext>
            </a:extLst>
          </p:cNvPr>
          <p:cNvSpPr/>
          <p:nvPr/>
        </p:nvSpPr>
        <p:spPr>
          <a:xfrm>
            <a:off x="739852" y="1443841"/>
            <a:ext cx="10728960" cy="646331"/>
          </a:xfrm>
          <a:prstGeom prst="rect">
            <a:avLst/>
          </a:prstGeom>
        </p:spPr>
        <p:txBody>
          <a:bodyPr wrap="square">
            <a:spAutoFit/>
          </a:bodyPr>
          <a:lstStyle/>
          <a:p>
            <a:endParaRPr lang="en-GB" dirty="0">
              <a:solidFill>
                <a:srgbClr val="404040"/>
              </a:solidFill>
              <a:latin typeface="Roboto Medium" panose="02000000000000000000" pitchFamily="2" charset="0"/>
              <a:ea typeface="Roboto Medium" panose="02000000000000000000" pitchFamily="2" charset="0"/>
            </a:endParaRPr>
          </a:p>
          <a:p>
            <a:endParaRPr lang="en-GB" dirty="0">
              <a:solidFill>
                <a:srgbClr val="404040"/>
              </a:solidFill>
              <a:latin typeface="Roboto Medium" panose="02000000000000000000" pitchFamily="2" charset="0"/>
              <a:ea typeface="Roboto Medium" panose="02000000000000000000" pitchFamily="2" charset="0"/>
            </a:endParaRPr>
          </a:p>
        </p:txBody>
      </p:sp>
      <p:graphicFrame>
        <p:nvGraphicFramePr>
          <p:cNvPr id="3" name="Diagram 2">
            <a:extLst>
              <a:ext uri="{FF2B5EF4-FFF2-40B4-BE49-F238E27FC236}">
                <a16:creationId xmlns:a16="http://schemas.microsoft.com/office/drawing/2014/main" id="{67E607FC-CD0F-4B37-B3B2-3F43462E762E}"/>
              </a:ext>
            </a:extLst>
          </p:cNvPr>
          <p:cNvGraphicFramePr/>
          <p:nvPr>
            <p:extLst>
              <p:ext uri="{D42A27DB-BD31-4B8C-83A1-F6EECF244321}">
                <p14:modId xmlns:p14="http://schemas.microsoft.com/office/powerpoint/2010/main" val="4103516653"/>
              </p:ext>
            </p:extLst>
          </p:nvPr>
        </p:nvGraphicFramePr>
        <p:xfrm>
          <a:off x="837680" y="1587414"/>
          <a:ext cx="9752565" cy="4524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8466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468DD-C5E9-4A4D-85B9-8D71D42AB14F}"/>
              </a:ext>
            </a:extLst>
          </p:cNvPr>
          <p:cNvSpPr>
            <a:spLocks noGrp="1"/>
          </p:cNvSpPr>
          <p:nvPr>
            <p:ph type="body" sz="quarter" idx="11"/>
          </p:nvPr>
        </p:nvSpPr>
        <p:spPr>
          <a:xfrm>
            <a:off x="739852" y="609601"/>
            <a:ext cx="10293908" cy="1349832"/>
          </a:xfrm>
        </p:spPr>
        <p:txBody>
          <a:bodyPr/>
          <a:lstStyle/>
          <a:p>
            <a:r>
              <a:rPr lang="en-US" dirty="0"/>
              <a:t>Penalty Mitigation  </a:t>
            </a:r>
          </a:p>
        </p:txBody>
      </p:sp>
      <p:sp>
        <p:nvSpPr>
          <p:cNvPr id="5" name="Rectangle 4">
            <a:extLst>
              <a:ext uri="{FF2B5EF4-FFF2-40B4-BE49-F238E27FC236}">
                <a16:creationId xmlns:a16="http://schemas.microsoft.com/office/drawing/2014/main" id="{F5AE690C-1B87-D34F-AB89-266D8691B406}"/>
              </a:ext>
            </a:extLst>
          </p:cNvPr>
          <p:cNvSpPr/>
          <p:nvPr/>
        </p:nvSpPr>
        <p:spPr>
          <a:xfrm>
            <a:off x="739852" y="1443841"/>
            <a:ext cx="10728960" cy="2031325"/>
          </a:xfrm>
          <a:prstGeom prst="rect">
            <a:avLst/>
          </a:prstGeom>
        </p:spPr>
        <p:txBody>
          <a:bodyPr wrap="square">
            <a:spAutoFit/>
          </a:bodyPr>
          <a:lstStyle/>
          <a:p>
            <a:r>
              <a:rPr lang="en-GB" dirty="0">
                <a:solidFill>
                  <a:srgbClr val="404040"/>
                </a:solidFill>
                <a:latin typeface="Roboto Medium" panose="02000000000000000000" pitchFamily="2" charset="0"/>
                <a:ea typeface="Roboto Medium" panose="02000000000000000000" pitchFamily="2" charset="0"/>
              </a:rPr>
              <a:t>Member States have not finalized rules for penalty mitigation, however general guidelines to mitigate, or minimize, potential penalties include the following:</a:t>
            </a:r>
          </a:p>
          <a:p>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Defensible position for not reporting based on interpretation of the rules</a:t>
            </a:r>
          </a:p>
          <a:p>
            <a:endParaRPr lang="en-GB" dirty="0">
              <a:solidFill>
                <a:srgbClr val="404040"/>
              </a:solidFill>
              <a:latin typeface="Roboto Medium" panose="02000000000000000000" pitchFamily="2" charset="0"/>
              <a:ea typeface="Roboto Medium" panose="02000000000000000000" pitchFamily="2" charset="0"/>
            </a:endParaRPr>
          </a:p>
          <a:p>
            <a:pPr marL="285750" indent="-285750">
              <a:buFont typeface="Arial" panose="020B0604020202020204" pitchFamily="34" charset="0"/>
              <a:buChar char="•"/>
            </a:pPr>
            <a:r>
              <a:rPr lang="en-GB" dirty="0">
                <a:solidFill>
                  <a:srgbClr val="404040"/>
                </a:solidFill>
                <a:latin typeface="Roboto Medium" panose="02000000000000000000" pitchFamily="2" charset="0"/>
                <a:ea typeface="Roboto Medium" panose="02000000000000000000" pitchFamily="2" charset="0"/>
              </a:rPr>
              <a:t>Maintaining internal control procedures and policy compliance </a:t>
            </a:r>
          </a:p>
          <a:p>
            <a:endParaRPr lang="en-GB" dirty="0">
              <a:solidFill>
                <a:srgbClr val="404040"/>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1035204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080C9D8A-C3F1-4C13-B185-4CDCB32FF699}"/>
              </a:ext>
            </a:extLst>
          </p:cNvPr>
          <p:cNvSpPr/>
          <p:nvPr/>
        </p:nvSpPr>
        <p:spPr>
          <a:xfrm>
            <a:off x="0" y="-1"/>
            <a:ext cx="6096000" cy="6319132"/>
          </a:xfrm>
          <a:prstGeom prst="roundRect">
            <a:avLst>
              <a:gd name="adj" fmla="val 0"/>
            </a:avLst>
          </a:prstGeom>
          <a:gradFill>
            <a:gsLst>
              <a:gs pos="97000">
                <a:srgbClr val="0B3559"/>
              </a:gs>
              <a:gs pos="0">
                <a:schemeClr val="accent1"/>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49"/>
          </a:p>
        </p:txBody>
      </p:sp>
      <p:grpSp>
        <p:nvGrpSpPr>
          <p:cNvPr id="11" name="Group 10">
            <a:extLst>
              <a:ext uri="{FF2B5EF4-FFF2-40B4-BE49-F238E27FC236}">
                <a16:creationId xmlns:a16="http://schemas.microsoft.com/office/drawing/2014/main" id="{9BB8BAA0-CB89-4EC5-98E5-777C21926101}"/>
              </a:ext>
            </a:extLst>
          </p:cNvPr>
          <p:cNvGrpSpPr/>
          <p:nvPr/>
        </p:nvGrpSpPr>
        <p:grpSpPr>
          <a:xfrm>
            <a:off x="6616360" y="374418"/>
            <a:ext cx="4734177" cy="767458"/>
            <a:chOff x="739851" y="540374"/>
            <a:chExt cx="6312233" cy="1023277"/>
          </a:xfrm>
        </p:grpSpPr>
        <p:sp>
          <p:nvSpPr>
            <p:cNvPr id="12" name="Rectangle 11">
              <a:extLst>
                <a:ext uri="{FF2B5EF4-FFF2-40B4-BE49-F238E27FC236}">
                  <a16:creationId xmlns:a16="http://schemas.microsoft.com/office/drawing/2014/main" id="{FF6257BA-4AFF-469B-878A-56AC65A9A6F0}"/>
                </a:ext>
              </a:extLst>
            </p:cNvPr>
            <p:cNvSpPr/>
            <p:nvPr/>
          </p:nvSpPr>
          <p:spPr>
            <a:xfrm>
              <a:off x="739851" y="540374"/>
              <a:ext cx="2114168" cy="338725"/>
            </a:xfrm>
            <a:prstGeom prst="rect">
              <a:avLst/>
            </a:prstGeom>
          </p:spPr>
          <p:txBody>
            <a:bodyPr wrap="square">
              <a:spAutoFit/>
            </a:bodyPr>
            <a:lstStyle/>
            <a:p>
              <a:endParaRPr lang="en-US" sz="1051" dirty="0">
                <a:solidFill>
                  <a:schemeClr val="bg1">
                    <a:lumMod val="50000"/>
                  </a:schemeClr>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3" name="Rectangle: Rounded Corners 12">
              <a:extLst>
                <a:ext uri="{FF2B5EF4-FFF2-40B4-BE49-F238E27FC236}">
                  <a16:creationId xmlns:a16="http://schemas.microsoft.com/office/drawing/2014/main" id="{04506DD5-EB1A-410C-9699-C90FC3C650E9}"/>
                </a:ext>
              </a:extLst>
            </p:cNvPr>
            <p:cNvSpPr/>
            <p:nvPr/>
          </p:nvSpPr>
          <p:spPr>
            <a:xfrm>
              <a:off x="841449" y="1501024"/>
              <a:ext cx="288000" cy="62627"/>
            </a:xfrm>
            <a:prstGeom prst="roundRect">
              <a:avLst>
                <a:gd name="adj" fmla="val 9388"/>
              </a:avLst>
            </a:prstGeom>
            <a:gradFill>
              <a:gsLst>
                <a:gs pos="0">
                  <a:schemeClr val="accent1"/>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49" dirty="0"/>
            </a:p>
          </p:txBody>
        </p:sp>
        <p:sp>
          <p:nvSpPr>
            <p:cNvPr id="14" name="TextBox 13">
              <a:extLst>
                <a:ext uri="{FF2B5EF4-FFF2-40B4-BE49-F238E27FC236}">
                  <a16:creationId xmlns:a16="http://schemas.microsoft.com/office/drawing/2014/main" id="{43E274C0-5BE3-4989-8891-F0919202B61B}"/>
                </a:ext>
              </a:extLst>
            </p:cNvPr>
            <p:cNvSpPr txBox="1"/>
            <p:nvPr/>
          </p:nvSpPr>
          <p:spPr>
            <a:xfrm>
              <a:off x="739851" y="823917"/>
              <a:ext cx="6312233" cy="677108"/>
            </a:xfrm>
            <a:prstGeom prst="rect">
              <a:avLst/>
            </a:prstGeom>
            <a:noFill/>
          </p:spPr>
          <p:txBody>
            <a:bodyPr wrap="square" rtlCol="0">
              <a:spAutoFit/>
            </a:bodyPr>
            <a:lstStyle/>
            <a:p>
              <a:r>
                <a:rPr lang="en-US" sz="27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Questions?</a:t>
              </a:r>
              <a:endParaRPr lang="id-ID" sz="27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p:txBody>
        </p:sp>
      </p:grpSp>
      <p:pic>
        <p:nvPicPr>
          <p:cNvPr id="24" name="Picture 23">
            <a:extLst>
              <a:ext uri="{FF2B5EF4-FFF2-40B4-BE49-F238E27FC236}">
                <a16:creationId xmlns:a16="http://schemas.microsoft.com/office/drawing/2014/main" id="{68E12216-A6A2-4601-B11E-CD51C6ED2A6D}"/>
              </a:ext>
            </a:extLst>
          </p:cNvPr>
          <p:cNvPicPr>
            <a:picLocks noChangeAspect="1"/>
          </p:cNvPicPr>
          <p:nvPr/>
        </p:nvPicPr>
        <p:blipFill>
          <a:blip r:embed="rId3"/>
          <a:stretch>
            <a:fillRect/>
          </a:stretch>
        </p:blipFill>
        <p:spPr>
          <a:xfrm>
            <a:off x="1754836" y="2420272"/>
            <a:ext cx="2586328" cy="885410"/>
          </a:xfrm>
          <a:prstGeom prst="rect">
            <a:avLst/>
          </a:prstGeom>
        </p:spPr>
      </p:pic>
      <p:sp>
        <p:nvSpPr>
          <p:cNvPr id="29" name="Rectangle 28">
            <a:extLst>
              <a:ext uri="{FF2B5EF4-FFF2-40B4-BE49-F238E27FC236}">
                <a16:creationId xmlns:a16="http://schemas.microsoft.com/office/drawing/2014/main" id="{2E071F44-72BD-4455-8087-7D06B0EF32CD}"/>
              </a:ext>
            </a:extLst>
          </p:cNvPr>
          <p:cNvSpPr/>
          <p:nvPr/>
        </p:nvSpPr>
        <p:spPr>
          <a:xfrm>
            <a:off x="6692559" y="1336119"/>
            <a:ext cx="4549371" cy="1538883"/>
          </a:xfrm>
          <a:prstGeom prst="rect">
            <a:avLst/>
          </a:prstGeom>
        </p:spPr>
        <p:txBody>
          <a:bodyPr wrap="square">
            <a:spAutoFit/>
          </a:bodyPr>
          <a:lstStyle/>
          <a:p>
            <a:pPr marL="342900" indent="-342900">
              <a:buFont typeface="Arial" panose="020B0604020202020204" pitchFamily="34" charset="0"/>
              <a:buChar char="•"/>
            </a:pPr>
            <a:r>
              <a:rPr lang="en-GB" sz="2000" dirty="0">
                <a:latin typeface="Roboto Light" panose="02000000000000000000" pitchFamily="2" charset="0"/>
                <a:ea typeface="Roboto Light" panose="02000000000000000000" pitchFamily="2" charset="0"/>
              </a:rPr>
              <a:t>How will you mitigate the risk of non- compliance?</a:t>
            </a:r>
          </a:p>
          <a:p>
            <a:pPr marL="342900" indent="-342900">
              <a:buFont typeface="Arial" panose="020B0604020202020204" pitchFamily="34" charset="0"/>
              <a:buChar char="•"/>
            </a:pPr>
            <a:endParaRPr lang="en-GB" sz="2000" dirty="0">
              <a:latin typeface="Roboto Light" panose="02000000000000000000" pitchFamily="2" charset="0"/>
              <a:ea typeface="Roboto Light" panose="02000000000000000000" pitchFamily="2" charset="0"/>
            </a:endParaRPr>
          </a:p>
          <a:p>
            <a:pPr marL="342900" indent="-342900">
              <a:buFont typeface="Arial" panose="020B0604020202020204" pitchFamily="34" charset="0"/>
              <a:buChar char="•"/>
            </a:pPr>
            <a:r>
              <a:rPr lang="en-GB" sz="2000" dirty="0">
                <a:latin typeface="Roboto Light" panose="02000000000000000000" pitchFamily="2" charset="0"/>
                <a:ea typeface="Roboto Light" panose="02000000000000000000" pitchFamily="2" charset="0"/>
              </a:rPr>
              <a:t>Are you in control?</a:t>
            </a:r>
            <a:endParaRPr lang="en-GB" sz="2000" dirty="0">
              <a:latin typeface="Roboto" panose="02000000000000000000"/>
              <a:ea typeface="Roboto Light" panose="02000000000000000000" pitchFamily="2" charset="0"/>
            </a:endParaRPr>
          </a:p>
          <a:p>
            <a:endParaRPr lang="en-GB" sz="1400" dirty="0">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36848549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1+#ppt_w/2"/>
                                          </p:val>
                                        </p:tav>
                                        <p:tav tm="100000">
                                          <p:val>
                                            <p:strVal val="#ppt_x"/>
                                          </p:val>
                                        </p:tav>
                                      </p:tavLst>
                                    </p:anim>
                                    <p:anim calcmode="lin" valueType="num">
                                      <p:cBhvr additive="base">
                                        <p:cTn id="8" dur="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7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48D1CF6-86E6-4B13-B5F3-3C9CA7B2F088}"/>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6835" b="6835"/>
          <a:stretch>
            <a:fillRect/>
          </a:stretch>
        </p:blipFill>
        <p:spPr>
          <a:xfrm>
            <a:off x="6096000" y="0"/>
            <a:ext cx="6096000" cy="6318249"/>
          </a:xfrm>
        </p:spPr>
      </p:pic>
      <p:sp>
        <p:nvSpPr>
          <p:cNvPr id="28" name="Rectangle: Rounded Corners 27">
            <a:extLst>
              <a:ext uri="{FF2B5EF4-FFF2-40B4-BE49-F238E27FC236}">
                <a16:creationId xmlns:a16="http://schemas.microsoft.com/office/drawing/2014/main" id="{AB21B1C7-7521-4FA0-918D-3D073E0A371E}"/>
              </a:ext>
            </a:extLst>
          </p:cNvPr>
          <p:cNvSpPr/>
          <p:nvPr/>
        </p:nvSpPr>
        <p:spPr>
          <a:xfrm>
            <a:off x="2427341" y="3672654"/>
            <a:ext cx="3668661" cy="1317719"/>
          </a:xfrm>
          <a:prstGeom prst="roundRect">
            <a:avLst>
              <a:gd name="adj" fmla="val 0"/>
            </a:avLst>
          </a:prstGeom>
          <a:gradFill>
            <a:gsLst>
              <a:gs pos="5000">
                <a:schemeClr val="accent1"/>
              </a:gs>
              <a:gs pos="100000">
                <a:schemeClr val="accent5"/>
              </a:gs>
            </a:gsLst>
            <a:lin ang="2700000" scaled="0"/>
          </a:gradFill>
          <a:ln>
            <a:noFill/>
          </a:ln>
          <a:effectLst>
            <a:outerShdw blurRad="1270000" dist="901700" dir="8100000" sx="90000" sy="90000" algn="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d-ID" sz="1349"/>
          </a:p>
        </p:txBody>
      </p:sp>
      <p:sp>
        <p:nvSpPr>
          <p:cNvPr id="30" name="Rectangle: Rounded Corners 29">
            <a:extLst>
              <a:ext uri="{FF2B5EF4-FFF2-40B4-BE49-F238E27FC236}">
                <a16:creationId xmlns:a16="http://schemas.microsoft.com/office/drawing/2014/main" id="{FEA554EE-3CFA-4529-A142-ED98963E52A1}"/>
              </a:ext>
            </a:extLst>
          </p:cNvPr>
          <p:cNvSpPr/>
          <p:nvPr/>
        </p:nvSpPr>
        <p:spPr>
          <a:xfrm>
            <a:off x="2427340" y="3672654"/>
            <a:ext cx="3668661" cy="1317719"/>
          </a:xfrm>
          <a:prstGeom prst="roundRect">
            <a:avLst>
              <a:gd name="adj" fmla="val 0"/>
            </a:avLst>
          </a:prstGeom>
          <a:solidFill>
            <a:schemeClr val="bg1"/>
          </a:solidFill>
          <a:ln>
            <a:noFill/>
          </a:ln>
          <a:effectLst>
            <a:outerShdw blurRad="1270000" dist="901700" dir="8100000" sx="90000" sy="90000" algn="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d-ID" sz="1349"/>
          </a:p>
        </p:txBody>
      </p:sp>
      <p:sp>
        <p:nvSpPr>
          <p:cNvPr id="33" name="Rectangle 32">
            <a:extLst>
              <a:ext uri="{FF2B5EF4-FFF2-40B4-BE49-F238E27FC236}">
                <a16:creationId xmlns:a16="http://schemas.microsoft.com/office/drawing/2014/main" id="{664DEC72-DF9E-4C2D-9063-A221CD14EF34}"/>
              </a:ext>
            </a:extLst>
          </p:cNvPr>
          <p:cNvSpPr/>
          <p:nvPr/>
        </p:nvSpPr>
        <p:spPr>
          <a:xfrm>
            <a:off x="2850527" y="4205088"/>
            <a:ext cx="1420969" cy="256160"/>
          </a:xfrm>
          <a:prstGeom prst="rect">
            <a:avLst/>
          </a:prstGeom>
          <a:noFill/>
        </p:spPr>
        <p:txBody>
          <a:bodyPr wrap="square">
            <a:spAutoFit/>
          </a:bodyPr>
          <a:lstStyle/>
          <a:p>
            <a:pPr lvl="0">
              <a:lnSpc>
                <a:spcPct val="114000"/>
              </a:lnSpc>
              <a:defRPr/>
            </a:pPr>
            <a:r>
              <a:rPr lang="en-US" sz="1001"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+31 20 462 3530</a:t>
            </a:r>
            <a:endParaRPr lang="id-ID" sz="1001"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endParaRPr>
          </a:p>
        </p:txBody>
      </p:sp>
      <p:grpSp>
        <p:nvGrpSpPr>
          <p:cNvPr id="37" name="Group 36">
            <a:extLst>
              <a:ext uri="{FF2B5EF4-FFF2-40B4-BE49-F238E27FC236}">
                <a16:creationId xmlns:a16="http://schemas.microsoft.com/office/drawing/2014/main" id="{EE97C944-BEA5-4D1D-A12E-BAC078C3A6C6}"/>
              </a:ext>
            </a:extLst>
          </p:cNvPr>
          <p:cNvGrpSpPr/>
          <p:nvPr/>
        </p:nvGrpSpPr>
        <p:grpSpPr>
          <a:xfrm>
            <a:off x="2598442" y="3829383"/>
            <a:ext cx="1673054" cy="256160"/>
            <a:chOff x="12600421" y="7469112"/>
            <a:chExt cx="3722054" cy="569878"/>
          </a:xfrm>
        </p:grpSpPr>
        <p:sp>
          <p:nvSpPr>
            <p:cNvPr id="38" name="AutoShape 83">
              <a:extLst>
                <a:ext uri="{FF2B5EF4-FFF2-40B4-BE49-F238E27FC236}">
                  <a16:creationId xmlns:a16="http://schemas.microsoft.com/office/drawing/2014/main" id="{4DC7B677-AE7C-4D5B-A1DA-F87E289DBCBC}"/>
                </a:ext>
              </a:extLst>
            </p:cNvPr>
            <p:cNvSpPr>
              <a:spLocks/>
            </p:cNvSpPr>
            <p:nvPr/>
          </p:nvSpPr>
          <p:spPr bwMode="auto">
            <a:xfrm>
              <a:off x="12600421" y="7531129"/>
              <a:ext cx="473489" cy="3108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tx1">
                <a:lumMod val="75000"/>
                <a:lumOff val="2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3" fontAlgn="base" hangingPunct="0">
                <a:spcBef>
                  <a:spcPct val="0"/>
                </a:spcBef>
                <a:spcAft>
                  <a:spcPct val="0"/>
                </a:spcAft>
              </a:pPr>
              <a:endParaRPr lang="en-US" sz="900" dirty="0">
                <a:solidFill>
                  <a:schemeClr val="tx1">
                    <a:lumMod val="65000"/>
                    <a:lumOff val="35000"/>
                  </a:schemeClr>
                </a:solidFill>
                <a:effectLst>
                  <a:outerShdw blurRad="38100" dist="38100" dir="2700000" algn="tl">
                    <a:srgbClr val="000000"/>
                  </a:outerShdw>
                </a:effectLst>
                <a:latin typeface="Roboto" panose="02000000000000000000" pitchFamily="2" charset="0"/>
                <a:ea typeface="Roboto" panose="02000000000000000000" pitchFamily="2" charset="0"/>
                <a:cs typeface="Roboto" panose="02000000000000000000" pitchFamily="2" charset="0"/>
                <a:sym typeface="Gill Sans" charset="0"/>
              </a:endParaRPr>
            </a:p>
          </p:txBody>
        </p:sp>
        <p:sp>
          <p:nvSpPr>
            <p:cNvPr id="39" name="Rectangle 38">
              <a:extLst>
                <a:ext uri="{FF2B5EF4-FFF2-40B4-BE49-F238E27FC236}">
                  <a16:creationId xmlns:a16="http://schemas.microsoft.com/office/drawing/2014/main" id="{B91EE652-7F24-4EC8-9DE6-2D01CDD33EE2}"/>
                </a:ext>
              </a:extLst>
            </p:cNvPr>
            <p:cNvSpPr/>
            <p:nvPr/>
          </p:nvSpPr>
          <p:spPr>
            <a:xfrm>
              <a:off x="13161236" y="7469112"/>
              <a:ext cx="3161239" cy="569878"/>
            </a:xfrm>
            <a:prstGeom prst="rect">
              <a:avLst/>
            </a:prstGeom>
            <a:noFill/>
          </p:spPr>
          <p:txBody>
            <a:bodyPr wrap="square">
              <a:spAutoFit/>
            </a:bodyPr>
            <a:lstStyle/>
            <a:p>
              <a:pPr lvl="0">
                <a:lnSpc>
                  <a:spcPct val="114000"/>
                </a:lnSpc>
                <a:defRPr/>
              </a:pPr>
              <a:r>
                <a:rPr lang="en-US" sz="1001"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info@tpa-global.com</a:t>
              </a:r>
              <a:endParaRPr lang="id-ID" sz="1001"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42" name="Group 41">
            <a:extLst>
              <a:ext uri="{FF2B5EF4-FFF2-40B4-BE49-F238E27FC236}">
                <a16:creationId xmlns:a16="http://schemas.microsoft.com/office/drawing/2014/main" id="{FB5C660B-0E96-40BA-97F1-43CB95EA14A7}"/>
              </a:ext>
            </a:extLst>
          </p:cNvPr>
          <p:cNvGrpSpPr/>
          <p:nvPr/>
        </p:nvGrpSpPr>
        <p:grpSpPr>
          <a:xfrm>
            <a:off x="2205542" y="1689807"/>
            <a:ext cx="2740763" cy="561554"/>
            <a:chOff x="739851" y="814913"/>
            <a:chExt cx="3654349" cy="748738"/>
          </a:xfrm>
        </p:grpSpPr>
        <p:sp>
          <p:nvSpPr>
            <p:cNvPr id="44" name="Rectangle: Rounded Corners 43">
              <a:extLst>
                <a:ext uri="{FF2B5EF4-FFF2-40B4-BE49-F238E27FC236}">
                  <a16:creationId xmlns:a16="http://schemas.microsoft.com/office/drawing/2014/main" id="{0340954C-E21C-4183-8627-B9B8903F5F01}"/>
                </a:ext>
              </a:extLst>
            </p:cNvPr>
            <p:cNvSpPr/>
            <p:nvPr/>
          </p:nvSpPr>
          <p:spPr>
            <a:xfrm>
              <a:off x="841449" y="1501024"/>
              <a:ext cx="288000" cy="62627"/>
            </a:xfrm>
            <a:prstGeom prst="roundRect">
              <a:avLst>
                <a:gd name="adj" fmla="val 9388"/>
              </a:avLst>
            </a:prstGeom>
            <a:gradFill>
              <a:gsLst>
                <a:gs pos="0">
                  <a:schemeClr val="accent1"/>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49" dirty="0"/>
            </a:p>
          </p:txBody>
        </p:sp>
        <p:sp>
          <p:nvSpPr>
            <p:cNvPr id="45" name="TextBox 44">
              <a:extLst>
                <a:ext uri="{FF2B5EF4-FFF2-40B4-BE49-F238E27FC236}">
                  <a16:creationId xmlns:a16="http://schemas.microsoft.com/office/drawing/2014/main" id="{14A86297-F386-4186-A1DD-61778D3EE85D}"/>
                </a:ext>
              </a:extLst>
            </p:cNvPr>
            <p:cNvSpPr txBox="1"/>
            <p:nvPr/>
          </p:nvSpPr>
          <p:spPr>
            <a:xfrm>
              <a:off x="739851" y="814913"/>
              <a:ext cx="3654349" cy="677108"/>
            </a:xfrm>
            <a:prstGeom prst="rect">
              <a:avLst/>
            </a:prstGeom>
            <a:noFill/>
          </p:spPr>
          <p:txBody>
            <a:bodyPr wrap="square" rtlCol="0">
              <a:spAutoFit/>
            </a:bodyPr>
            <a:lstStyle/>
            <a:p>
              <a:r>
                <a:rPr lang="en-US" sz="27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Get In Touch</a:t>
              </a:r>
              <a:endParaRPr lang="id-ID" sz="27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p:txBody>
        </p:sp>
      </p:grpSp>
      <p:sp>
        <p:nvSpPr>
          <p:cNvPr id="46" name="Freeform 113">
            <a:extLst>
              <a:ext uri="{FF2B5EF4-FFF2-40B4-BE49-F238E27FC236}">
                <a16:creationId xmlns:a16="http://schemas.microsoft.com/office/drawing/2014/main" id="{86BEAC69-A474-4D50-9ECF-C028BC090256}"/>
              </a:ext>
            </a:extLst>
          </p:cNvPr>
          <p:cNvSpPr>
            <a:spLocks noChangeArrowheads="1"/>
          </p:cNvSpPr>
          <p:nvPr/>
        </p:nvSpPr>
        <p:spPr bwMode="auto">
          <a:xfrm>
            <a:off x="8291616" y="2023710"/>
            <a:ext cx="252948" cy="408332"/>
          </a:xfrm>
          <a:custGeom>
            <a:avLst/>
            <a:gdLst>
              <a:gd name="T0" fmla="*/ 55786 w 249"/>
              <a:gd name="T1" fmla="*/ 0 h 400"/>
              <a:gd name="T2" fmla="*/ 55786 w 249"/>
              <a:gd name="T3" fmla="*/ 0 h 400"/>
              <a:gd name="T4" fmla="*/ 0 w 249"/>
              <a:gd name="T5" fmla="*/ 56059 h 400"/>
              <a:gd name="T6" fmla="*/ 55786 w 249"/>
              <a:gd name="T7" fmla="*/ 178940 h 400"/>
              <a:gd name="T8" fmla="*/ 110679 w 249"/>
              <a:gd name="T9" fmla="*/ 56059 h 400"/>
              <a:gd name="T10" fmla="*/ 55786 w 249"/>
              <a:gd name="T11" fmla="*/ 0 h 400"/>
              <a:gd name="T12" fmla="*/ 55786 w 249"/>
              <a:gd name="T13" fmla="*/ 87900 h 400"/>
              <a:gd name="T14" fmla="*/ 55786 w 249"/>
              <a:gd name="T15" fmla="*/ 87900 h 400"/>
              <a:gd name="T16" fmla="*/ 23653 w 249"/>
              <a:gd name="T17" fmla="*/ 56059 h 400"/>
              <a:gd name="T18" fmla="*/ 55786 w 249"/>
              <a:gd name="T19" fmla="*/ 24217 h 400"/>
              <a:gd name="T20" fmla="*/ 87026 w 249"/>
              <a:gd name="T21" fmla="*/ 56059 h 400"/>
              <a:gd name="T22" fmla="*/ 55786 w 249"/>
              <a:gd name="T23" fmla="*/ 87900 h 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9" h="400">
                <a:moveTo>
                  <a:pt x="125" y="0"/>
                </a:moveTo>
                <a:lnTo>
                  <a:pt x="125" y="0"/>
                </a:lnTo>
                <a:cubicBezTo>
                  <a:pt x="53" y="0"/>
                  <a:pt x="0" y="54"/>
                  <a:pt x="0" y="125"/>
                </a:cubicBezTo>
                <a:cubicBezTo>
                  <a:pt x="0" y="240"/>
                  <a:pt x="125" y="399"/>
                  <a:pt x="125" y="399"/>
                </a:cubicBezTo>
                <a:cubicBezTo>
                  <a:pt x="125" y="399"/>
                  <a:pt x="248" y="240"/>
                  <a:pt x="248" y="125"/>
                </a:cubicBezTo>
                <a:cubicBezTo>
                  <a:pt x="248" y="54"/>
                  <a:pt x="195" y="0"/>
                  <a:pt x="125" y="0"/>
                </a:cubicBezTo>
                <a:close/>
                <a:moveTo>
                  <a:pt x="125" y="196"/>
                </a:moveTo>
                <a:lnTo>
                  <a:pt x="125" y="196"/>
                </a:lnTo>
                <a:cubicBezTo>
                  <a:pt x="88" y="196"/>
                  <a:pt x="53" y="160"/>
                  <a:pt x="53" y="125"/>
                </a:cubicBezTo>
                <a:cubicBezTo>
                  <a:pt x="53" y="89"/>
                  <a:pt x="88" y="54"/>
                  <a:pt x="125" y="54"/>
                </a:cubicBezTo>
                <a:cubicBezTo>
                  <a:pt x="159" y="54"/>
                  <a:pt x="195" y="89"/>
                  <a:pt x="195" y="125"/>
                </a:cubicBezTo>
                <a:cubicBezTo>
                  <a:pt x="195" y="160"/>
                  <a:pt x="159" y="196"/>
                  <a:pt x="125" y="196"/>
                </a:cubicBezTo>
                <a:close/>
              </a:path>
            </a:pathLst>
          </a:custGeom>
          <a:gradFill>
            <a:gsLst>
              <a:gs pos="100000">
                <a:schemeClr val="accent5"/>
              </a:gs>
              <a:gs pos="0">
                <a:schemeClr val="accent1"/>
              </a:gs>
            </a:gsLst>
            <a:lin ang="2700000" scaled="0"/>
          </a:gradFill>
          <a:ln>
            <a:noFill/>
          </a:ln>
          <a:effectLst>
            <a:outerShdw blurRad="419100" dist="647700" dir="5400000" sx="85000" sy="85000" algn="t" rotWithShape="0">
              <a:prstClr val="black">
                <a:alpha val="31000"/>
              </a:prstClr>
            </a:outerShdw>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25717" tIns="12859" rIns="25717" bIns="12859" anchor="ctr"/>
          <a:lstStyle/>
          <a:p>
            <a:endParaRPr lang="en-US" sz="1349" dirty="0"/>
          </a:p>
        </p:txBody>
      </p:sp>
      <p:grpSp>
        <p:nvGrpSpPr>
          <p:cNvPr id="66" name="Group 65">
            <a:extLst>
              <a:ext uri="{FF2B5EF4-FFF2-40B4-BE49-F238E27FC236}">
                <a16:creationId xmlns:a16="http://schemas.microsoft.com/office/drawing/2014/main" id="{A97DFA1D-E060-486A-BFD1-39AF1756938C}"/>
              </a:ext>
            </a:extLst>
          </p:cNvPr>
          <p:cNvGrpSpPr/>
          <p:nvPr/>
        </p:nvGrpSpPr>
        <p:grpSpPr>
          <a:xfrm>
            <a:off x="2410469" y="2624568"/>
            <a:ext cx="3076389" cy="631489"/>
            <a:chOff x="6021939" y="4217781"/>
            <a:chExt cx="6334851" cy="1478453"/>
          </a:xfrm>
        </p:grpSpPr>
        <p:sp>
          <p:nvSpPr>
            <p:cNvPr id="64" name="Rectangle 63">
              <a:extLst>
                <a:ext uri="{FF2B5EF4-FFF2-40B4-BE49-F238E27FC236}">
                  <a16:creationId xmlns:a16="http://schemas.microsoft.com/office/drawing/2014/main" id="{34B0E022-DCA7-466C-86BE-9208AD99C6D5}"/>
                </a:ext>
              </a:extLst>
            </p:cNvPr>
            <p:cNvSpPr/>
            <p:nvPr/>
          </p:nvSpPr>
          <p:spPr>
            <a:xfrm>
              <a:off x="6021939" y="4841156"/>
              <a:ext cx="6334851" cy="855078"/>
            </a:xfrm>
            <a:prstGeom prst="rect">
              <a:avLst/>
            </a:prstGeom>
          </p:spPr>
          <p:txBody>
            <a:bodyPr wrap="square">
              <a:spAutoFit/>
            </a:bodyPr>
            <a:lstStyle/>
            <a:p>
              <a:pPr>
                <a:lnSpc>
                  <a:spcPct val="120000"/>
                </a:lnSpc>
              </a:pPr>
              <a:r>
                <a:rPr lang="en-US" sz="1600" dirty="0">
                  <a:latin typeface="Roboto Light" panose="02000000000000000000" pitchFamily="2" charset="0"/>
                  <a:cs typeface="Segoe UI Light" panose="020B0502040204020203" pitchFamily="34" charset="0"/>
                </a:rPr>
                <a:t>Transforming the World of Tax </a:t>
              </a:r>
            </a:p>
          </p:txBody>
        </p:sp>
        <p:sp>
          <p:nvSpPr>
            <p:cNvPr id="65" name="TextBox 64">
              <a:extLst>
                <a:ext uri="{FF2B5EF4-FFF2-40B4-BE49-F238E27FC236}">
                  <a16:creationId xmlns:a16="http://schemas.microsoft.com/office/drawing/2014/main" id="{5590D931-0B14-47A9-ACB7-83FFA2F805AF}"/>
                </a:ext>
              </a:extLst>
            </p:cNvPr>
            <p:cNvSpPr txBox="1"/>
            <p:nvPr/>
          </p:nvSpPr>
          <p:spPr>
            <a:xfrm>
              <a:off x="6200336" y="4217781"/>
              <a:ext cx="3054126" cy="594772"/>
            </a:xfrm>
            <a:prstGeom prst="rect">
              <a:avLst/>
            </a:prstGeom>
            <a:gradFill flip="none" rotWithShape="1">
              <a:gsLst>
                <a:gs pos="2000">
                  <a:schemeClr val="accent1"/>
                </a:gs>
                <a:gs pos="100000">
                  <a:schemeClr val="accent5"/>
                </a:gs>
              </a:gsLst>
              <a:lin ang="2700000" scaled="1"/>
              <a:tileRect/>
            </a:gradFill>
          </p:spPr>
          <p:txBody>
            <a:bodyPr wrap="square" rtlCol="0">
              <a:spAutoFit/>
            </a:bodyPr>
            <a:lstStyle/>
            <a:p>
              <a:pPr algn="ctr"/>
              <a:endParaRPr lang="id-ID" sz="105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grpSp>
      <p:sp>
        <p:nvSpPr>
          <p:cNvPr id="67" name="Rectangle: Rounded Corners 66">
            <a:extLst>
              <a:ext uri="{FF2B5EF4-FFF2-40B4-BE49-F238E27FC236}">
                <a16:creationId xmlns:a16="http://schemas.microsoft.com/office/drawing/2014/main" id="{FED0FDBF-6B94-422A-B765-A0771B1FADDC}"/>
              </a:ext>
            </a:extLst>
          </p:cNvPr>
          <p:cNvSpPr/>
          <p:nvPr/>
        </p:nvSpPr>
        <p:spPr>
          <a:xfrm>
            <a:off x="4661703" y="4681059"/>
            <a:ext cx="1129726" cy="254025"/>
          </a:xfrm>
          <a:prstGeom prst="roundRect">
            <a:avLst>
              <a:gd name="adj" fmla="val 50000"/>
            </a:avLst>
          </a:prstGeom>
          <a:gradFill>
            <a:gsLst>
              <a:gs pos="2000">
                <a:schemeClr val="accent1"/>
              </a:gs>
              <a:gs pos="100000">
                <a:schemeClr val="accent5"/>
              </a:gs>
            </a:gsLst>
            <a:lin ang="2700000" scaled="1"/>
          </a:gradFill>
          <a:ln>
            <a:noFill/>
          </a:ln>
          <a:effectLst>
            <a:outerShdw blurRad="660400" dist="330200" dir="5400000" sx="80000" sy="8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latin typeface="Roboto" panose="02000000000000000000" pitchFamily="2" charset="0"/>
                <a:ea typeface="Roboto" panose="02000000000000000000" pitchFamily="2" charset="0"/>
                <a:cs typeface="Roboto" panose="02000000000000000000" pitchFamily="2" charset="0"/>
              </a:rPr>
              <a:t>Find Us</a:t>
            </a:r>
            <a:endParaRPr lang="id-ID" sz="900" dirty="0">
              <a:latin typeface="Roboto" panose="02000000000000000000" pitchFamily="2" charset="0"/>
              <a:ea typeface="Roboto" panose="02000000000000000000" pitchFamily="2" charset="0"/>
              <a:cs typeface="Roboto" panose="02000000000000000000" pitchFamily="2" charset="0"/>
            </a:endParaRPr>
          </a:p>
        </p:txBody>
      </p:sp>
      <p:sp>
        <p:nvSpPr>
          <p:cNvPr id="69" name="Rectangle 68">
            <a:extLst>
              <a:ext uri="{FF2B5EF4-FFF2-40B4-BE49-F238E27FC236}">
                <a16:creationId xmlns:a16="http://schemas.microsoft.com/office/drawing/2014/main" id="{43311D78-ECD5-4F75-8AD4-11CDEC7895C6}"/>
              </a:ext>
            </a:extLst>
          </p:cNvPr>
          <p:cNvSpPr/>
          <p:nvPr/>
        </p:nvSpPr>
        <p:spPr>
          <a:xfrm>
            <a:off x="4344236" y="3853667"/>
            <a:ext cx="1824506" cy="816890"/>
          </a:xfrm>
          <a:prstGeom prst="rect">
            <a:avLst/>
          </a:prstGeom>
        </p:spPr>
        <p:txBody>
          <a:bodyPr wrap="square">
            <a:spAutoFit/>
          </a:bodyPr>
          <a:lstStyle/>
          <a:p>
            <a:pPr>
              <a:lnSpc>
                <a:spcPct val="120000"/>
              </a:lnSpc>
            </a:pPr>
            <a:r>
              <a:rPr lang="en-US" sz="1000" dirty="0">
                <a:solidFill>
                  <a:schemeClr val="tx1">
                    <a:lumMod val="75000"/>
                    <a:lumOff val="25000"/>
                  </a:schemeClr>
                </a:solidFill>
                <a:latin typeface="Roboto" panose="02000000000000000000" pitchFamily="2" charset="0"/>
                <a:ea typeface="Roboto" panose="02000000000000000000" pitchFamily="2" charset="0"/>
                <a:cs typeface="Segoe UI Light" panose="020B0502040204020203" pitchFamily="34" charset="0"/>
              </a:rPr>
              <a:t>Headquarters:</a:t>
            </a:r>
          </a:p>
          <a:p>
            <a:pPr>
              <a:lnSpc>
                <a:spcPct val="120000"/>
              </a:lnSpc>
            </a:pPr>
            <a:r>
              <a:rPr lang="en-US" sz="1000" dirty="0">
                <a:solidFill>
                  <a:schemeClr val="tx1">
                    <a:lumMod val="75000"/>
                    <a:lumOff val="25000"/>
                  </a:schemeClr>
                </a:solidFill>
                <a:latin typeface="Roboto" panose="02000000000000000000" pitchFamily="2" charset="0"/>
                <a:ea typeface="Roboto" panose="02000000000000000000" pitchFamily="2" charset="0"/>
                <a:cs typeface="Segoe UI Light" panose="020B0502040204020203" pitchFamily="34" charset="0"/>
              </a:rPr>
              <a:t>H.J.E. Wenckebachweg 210</a:t>
            </a:r>
          </a:p>
          <a:p>
            <a:pPr>
              <a:lnSpc>
                <a:spcPct val="120000"/>
              </a:lnSpc>
            </a:pPr>
            <a:r>
              <a:rPr lang="en-US" sz="1000" dirty="0">
                <a:solidFill>
                  <a:schemeClr val="tx1">
                    <a:lumMod val="75000"/>
                    <a:lumOff val="25000"/>
                  </a:schemeClr>
                </a:solidFill>
                <a:latin typeface="Roboto" panose="02000000000000000000" pitchFamily="2" charset="0"/>
                <a:ea typeface="Roboto" panose="02000000000000000000" pitchFamily="2" charset="0"/>
                <a:cs typeface="Segoe UI Light" panose="020B0502040204020203" pitchFamily="34" charset="0"/>
              </a:rPr>
              <a:t>1096AS Amsterdam</a:t>
            </a:r>
          </a:p>
          <a:p>
            <a:pPr>
              <a:lnSpc>
                <a:spcPct val="120000"/>
              </a:lnSpc>
            </a:pPr>
            <a:r>
              <a:rPr lang="en-US" sz="1000" dirty="0">
                <a:solidFill>
                  <a:schemeClr val="tx1">
                    <a:lumMod val="75000"/>
                    <a:lumOff val="25000"/>
                  </a:schemeClr>
                </a:solidFill>
                <a:latin typeface="Roboto" panose="02000000000000000000" pitchFamily="2" charset="0"/>
                <a:ea typeface="Roboto" panose="02000000000000000000" pitchFamily="2" charset="0"/>
                <a:cs typeface="Segoe UI Light" panose="020B0502040204020203" pitchFamily="34" charset="0"/>
              </a:rPr>
              <a:t>The Netherlands. </a:t>
            </a:r>
            <a:endParaRPr lang="id-ID" sz="1000" dirty="0">
              <a:solidFill>
                <a:schemeClr val="tx1">
                  <a:lumMod val="75000"/>
                  <a:lumOff val="25000"/>
                </a:schemeClr>
              </a:solidFill>
              <a:latin typeface="Roboto" panose="02000000000000000000" pitchFamily="2" charset="0"/>
              <a:ea typeface="Roboto" panose="02000000000000000000" pitchFamily="2" charset="0"/>
              <a:cs typeface="Segoe UI Light" panose="020B0502040204020203" pitchFamily="34" charset="0"/>
            </a:endParaRPr>
          </a:p>
        </p:txBody>
      </p:sp>
      <p:pic>
        <p:nvPicPr>
          <p:cNvPr id="8" name="Picture 7">
            <a:extLst>
              <a:ext uri="{FF2B5EF4-FFF2-40B4-BE49-F238E27FC236}">
                <a16:creationId xmlns:a16="http://schemas.microsoft.com/office/drawing/2014/main" id="{760641F4-70A4-46DA-8E13-D2264B445145}"/>
              </a:ext>
            </a:extLst>
          </p:cNvPr>
          <p:cNvPicPr>
            <a:picLocks/>
          </p:cNvPicPr>
          <p:nvPr/>
        </p:nvPicPr>
        <p:blipFill>
          <a:blip r:embed="rId4"/>
          <a:stretch>
            <a:fillRect/>
          </a:stretch>
        </p:blipFill>
        <p:spPr>
          <a:xfrm>
            <a:off x="2488504" y="4101316"/>
            <a:ext cx="432708" cy="432708"/>
          </a:xfrm>
          <a:prstGeom prst="rect">
            <a:avLst/>
          </a:prstGeom>
        </p:spPr>
      </p:pic>
      <p:pic>
        <p:nvPicPr>
          <p:cNvPr id="9" name="Picture 8">
            <a:extLst>
              <a:ext uri="{FF2B5EF4-FFF2-40B4-BE49-F238E27FC236}">
                <a16:creationId xmlns:a16="http://schemas.microsoft.com/office/drawing/2014/main" id="{05B65B23-29FA-4456-8D6C-9657408D548A}"/>
              </a:ext>
            </a:extLst>
          </p:cNvPr>
          <p:cNvPicPr>
            <a:picLocks/>
          </p:cNvPicPr>
          <p:nvPr/>
        </p:nvPicPr>
        <p:blipFill>
          <a:blip r:embed="rId5"/>
          <a:stretch>
            <a:fillRect/>
          </a:stretch>
        </p:blipFill>
        <p:spPr>
          <a:xfrm>
            <a:off x="2523846" y="4534024"/>
            <a:ext cx="362023" cy="371416"/>
          </a:xfrm>
          <a:prstGeom prst="rect">
            <a:avLst/>
          </a:prstGeom>
        </p:spPr>
      </p:pic>
      <p:sp>
        <p:nvSpPr>
          <p:cNvPr id="47" name="Rectangle 46">
            <a:extLst>
              <a:ext uri="{FF2B5EF4-FFF2-40B4-BE49-F238E27FC236}">
                <a16:creationId xmlns:a16="http://schemas.microsoft.com/office/drawing/2014/main" id="{F1ABB9F5-7A6D-4EAE-ADDA-27479CA867F0}"/>
              </a:ext>
            </a:extLst>
          </p:cNvPr>
          <p:cNvSpPr/>
          <p:nvPr/>
        </p:nvSpPr>
        <p:spPr>
          <a:xfrm>
            <a:off x="2887924" y="4611127"/>
            <a:ext cx="1420969" cy="256160"/>
          </a:xfrm>
          <a:prstGeom prst="rect">
            <a:avLst/>
          </a:prstGeom>
          <a:noFill/>
        </p:spPr>
        <p:txBody>
          <a:bodyPr wrap="square">
            <a:spAutoFit/>
          </a:bodyPr>
          <a:lstStyle/>
          <a:p>
            <a:pPr lvl="0">
              <a:lnSpc>
                <a:spcPct val="114000"/>
              </a:lnSpc>
              <a:defRPr/>
            </a:pPr>
            <a:r>
              <a:rPr lang="en-US" sz="1001"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www.tpa-global.com</a:t>
            </a:r>
            <a:endParaRPr lang="id-ID" sz="1001"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9341339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750" fill="hold"/>
                                        <p:tgtEl>
                                          <p:spTgt spid="42"/>
                                        </p:tgtEl>
                                        <p:attrNameLst>
                                          <p:attrName>ppt_x</p:attrName>
                                        </p:attrNameLst>
                                      </p:cBhvr>
                                      <p:tavLst>
                                        <p:tav tm="0">
                                          <p:val>
                                            <p:strVal val="0-#ppt_w/2"/>
                                          </p:val>
                                        </p:tav>
                                        <p:tav tm="100000">
                                          <p:val>
                                            <p:strVal val="#ppt_x"/>
                                          </p:val>
                                        </p:tav>
                                      </p:tavLst>
                                    </p:anim>
                                    <p:anim calcmode="lin" valueType="num">
                                      <p:cBhvr additive="base">
                                        <p:cTn id="8" dur="75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750" fill="hold"/>
                                        <p:tgtEl>
                                          <p:spTgt spid="66"/>
                                        </p:tgtEl>
                                        <p:attrNameLst>
                                          <p:attrName>ppt_x</p:attrName>
                                        </p:attrNameLst>
                                      </p:cBhvr>
                                      <p:tavLst>
                                        <p:tav tm="0">
                                          <p:val>
                                            <p:strVal val="0-#ppt_w/2"/>
                                          </p:val>
                                        </p:tav>
                                        <p:tav tm="100000">
                                          <p:val>
                                            <p:strVal val="#ppt_x"/>
                                          </p:val>
                                        </p:tav>
                                      </p:tavLst>
                                    </p:anim>
                                    <p:anim calcmode="lin" valueType="num">
                                      <p:cBhvr additive="base">
                                        <p:cTn id="12" dur="750" fill="hold"/>
                                        <p:tgtEl>
                                          <p:spTgt spid="66"/>
                                        </p:tgtEl>
                                        <p:attrNameLst>
                                          <p:attrName>ppt_y</p:attrName>
                                        </p:attrNameLst>
                                      </p:cBhvr>
                                      <p:tavLst>
                                        <p:tav tm="0">
                                          <p:val>
                                            <p:strVal val="#ppt_y"/>
                                          </p:val>
                                        </p:tav>
                                        <p:tav tm="100000">
                                          <p:val>
                                            <p:strVal val="#ppt_y"/>
                                          </p:val>
                                        </p:tav>
                                      </p:tavLst>
                                    </p:anim>
                                  </p:childTnLst>
                                </p:cTn>
                              </p:par>
                              <p:par>
                                <p:cTn id="13" presetID="49" presetClass="entr" presetSubtype="0" decel="100000" fill="hold" grpId="0" nodeType="withEffect">
                                  <p:stCondLst>
                                    <p:cond delay="100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fltVal val="0"/>
                                          </p:val>
                                        </p:tav>
                                        <p:tav tm="100000">
                                          <p:val>
                                            <p:strVal val="#ppt_h"/>
                                          </p:val>
                                        </p:tav>
                                      </p:tavLst>
                                    </p:anim>
                                    <p:anim calcmode="lin" valueType="num">
                                      <p:cBhvr>
                                        <p:cTn id="17" dur="500" fill="hold"/>
                                        <p:tgtEl>
                                          <p:spTgt spid="46"/>
                                        </p:tgtEl>
                                        <p:attrNameLst>
                                          <p:attrName>style.rotation</p:attrName>
                                        </p:attrNameLst>
                                      </p:cBhvr>
                                      <p:tavLst>
                                        <p:tav tm="0">
                                          <p:val>
                                            <p:fltVal val="360"/>
                                          </p:val>
                                        </p:tav>
                                        <p:tav tm="100000">
                                          <p:val>
                                            <p:fltVal val="0"/>
                                          </p:val>
                                        </p:tav>
                                      </p:tavLst>
                                    </p:anim>
                                    <p:animEffect transition="in" filter="fade">
                                      <p:cBhvr>
                                        <p:cTn id="18" dur="500"/>
                                        <p:tgtEl>
                                          <p:spTgt spid="46"/>
                                        </p:tgtEl>
                                      </p:cBhvr>
                                    </p:animEffect>
                                  </p:childTnLst>
                                </p:cTn>
                              </p:par>
                              <p:par>
                                <p:cTn id="19" presetID="2" presetClass="entr" presetSubtype="4" decel="100000" fill="hold" grpId="0" nodeType="withEffect">
                                  <p:stCondLst>
                                    <p:cond delay="150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750" fill="hold"/>
                                        <p:tgtEl>
                                          <p:spTgt spid="28"/>
                                        </p:tgtEl>
                                        <p:attrNameLst>
                                          <p:attrName>ppt_x</p:attrName>
                                        </p:attrNameLst>
                                      </p:cBhvr>
                                      <p:tavLst>
                                        <p:tav tm="0">
                                          <p:val>
                                            <p:strVal val="#ppt_x"/>
                                          </p:val>
                                        </p:tav>
                                        <p:tav tm="100000">
                                          <p:val>
                                            <p:strVal val="#ppt_x"/>
                                          </p:val>
                                        </p:tav>
                                      </p:tavLst>
                                    </p:anim>
                                    <p:anim calcmode="lin" valueType="num">
                                      <p:cBhvr additive="base">
                                        <p:cTn id="22" dur="75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decel="100000" fill="hold" nodeType="withEffect">
                                  <p:stCondLst>
                                    <p:cond delay="150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750" fill="hold"/>
                                        <p:tgtEl>
                                          <p:spTgt spid="37"/>
                                        </p:tgtEl>
                                        <p:attrNameLst>
                                          <p:attrName>ppt_x</p:attrName>
                                        </p:attrNameLst>
                                      </p:cBhvr>
                                      <p:tavLst>
                                        <p:tav tm="0">
                                          <p:val>
                                            <p:strVal val="#ppt_x"/>
                                          </p:val>
                                        </p:tav>
                                        <p:tav tm="100000">
                                          <p:val>
                                            <p:strVal val="#ppt_x"/>
                                          </p:val>
                                        </p:tav>
                                      </p:tavLst>
                                    </p:anim>
                                    <p:anim calcmode="lin" valueType="num">
                                      <p:cBhvr additive="base">
                                        <p:cTn id="26" dur="75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1500"/>
                                  </p:stCondLst>
                                  <p:childTnLst>
                                    <p:set>
                                      <p:cBhvr>
                                        <p:cTn id="28" dur="1" fill="hold">
                                          <p:stCondLst>
                                            <p:cond delay="0"/>
                                          </p:stCondLst>
                                        </p:cTn>
                                        <p:tgtEl>
                                          <p:spTgt spid="69"/>
                                        </p:tgtEl>
                                        <p:attrNameLst>
                                          <p:attrName>style.visibility</p:attrName>
                                        </p:attrNameLst>
                                      </p:cBhvr>
                                      <p:to>
                                        <p:strVal val="visible"/>
                                      </p:to>
                                    </p:set>
                                    <p:anim calcmode="lin" valueType="num">
                                      <p:cBhvr additive="base">
                                        <p:cTn id="29" dur="750" fill="hold"/>
                                        <p:tgtEl>
                                          <p:spTgt spid="69"/>
                                        </p:tgtEl>
                                        <p:attrNameLst>
                                          <p:attrName>ppt_x</p:attrName>
                                        </p:attrNameLst>
                                      </p:cBhvr>
                                      <p:tavLst>
                                        <p:tav tm="0">
                                          <p:val>
                                            <p:strVal val="#ppt_x"/>
                                          </p:val>
                                        </p:tav>
                                        <p:tav tm="100000">
                                          <p:val>
                                            <p:strVal val="#ppt_x"/>
                                          </p:val>
                                        </p:tav>
                                      </p:tavLst>
                                    </p:anim>
                                    <p:anim calcmode="lin" valueType="num">
                                      <p:cBhvr additive="base">
                                        <p:cTn id="30" dur="750" fill="hold"/>
                                        <p:tgtEl>
                                          <p:spTgt spid="69"/>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1500"/>
                                  </p:stCondLst>
                                  <p:childTnLst>
                                    <p:set>
                                      <p:cBhvr>
                                        <p:cTn id="32" dur="1" fill="hold">
                                          <p:stCondLst>
                                            <p:cond delay="0"/>
                                          </p:stCondLst>
                                        </p:cTn>
                                        <p:tgtEl>
                                          <p:spTgt spid="67"/>
                                        </p:tgtEl>
                                        <p:attrNameLst>
                                          <p:attrName>style.visibility</p:attrName>
                                        </p:attrNameLst>
                                      </p:cBhvr>
                                      <p:to>
                                        <p:strVal val="visible"/>
                                      </p:to>
                                    </p:set>
                                    <p:anim calcmode="lin" valueType="num">
                                      <p:cBhvr additive="base">
                                        <p:cTn id="33" dur="750" fill="hold"/>
                                        <p:tgtEl>
                                          <p:spTgt spid="67"/>
                                        </p:tgtEl>
                                        <p:attrNameLst>
                                          <p:attrName>ppt_x</p:attrName>
                                        </p:attrNameLst>
                                      </p:cBhvr>
                                      <p:tavLst>
                                        <p:tav tm="0">
                                          <p:val>
                                            <p:strVal val="#ppt_x"/>
                                          </p:val>
                                        </p:tav>
                                        <p:tav tm="100000">
                                          <p:val>
                                            <p:strVal val="#ppt_x"/>
                                          </p:val>
                                        </p:tav>
                                      </p:tavLst>
                                    </p:anim>
                                    <p:anim calcmode="lin" valueType="num">
                                      <p:cBhvr additive="base">
                                        <p:cTn id="34" dur="750" fill="hold"/>
                                        <p:tgtEl>
                                          <p:spTgt spid="67"/>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15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750" fill="hold"/>
                                        <p:tgtEl>
                                          <p:spTgt spid="30"/>
                                        </p:tgtEl>
                                        <p:attrNameLst>
                                          <p:attrName>ppt_x</p:attrName>
                                        </p:attrNameLst>
                                      </p:cBhvr>
                                      <p:tavLst>
                                        <p:tav tm="0">
                                          <p:val>
                                            <p:strVal val="#ppt_x"/>
                                          </p:val>
                                        </p:tav>
                                        <p:tav tm="100000">
                                          <p:val>
                                            <p:strVal val="#ppt_x"/>
                                          </p:val>
                                        </p:tav>
                                      </p:tavLst>
                                    </p:anim>
                                    <p:anim calcmode="lin" valueType="num">
                                      <p:cBhvr additive="base">
                                        <p:cTn id="38" dur="7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46" grpId="0" animBg="1"/>
      <p:bldP spid="67" grpId="0" animBg="1"/>
      <p:bldP spid="6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6A8DFD-2EC8-48E1-B8AD-926514B742BD}"/>
              </a:ext>
            </a:extLst>
          </p:cNvPr>
          <p:cNvSpPr/>
          <p:nvPr/>
        </p:nvSpPr>
        <p:spPr>
          <a:xfrm>
            <a:off x="782347" y="374062"/>
            <a:ext cx="7818121" cy="2952437"/>
          </a:xfrm>
          <a:prstGeom prst="rect">
            <a:avLst/>
          </a:prstGeom>
          <a:noFill/>
          <a:ln w="25400">
            <a:gradFill>
              <a:gsLst>
                <a:gs pos="0">
                  <a:schemeClr val="accent1"/>
                </a:gs>
                <a:gs pos="100000">
                  <a:schemeClr val="accent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49">
              <a:solidFill>
                <a:srgbClr val="2E7EBD"/>
              </a:solidFill>
            </a:endParaRPr>
          </a:p>
        </p:txBody>
      </p:sp>
      <p:grpSp>
        <p:nvGrpSpPr>
          <p:cNvPr id="9" name="Group 8">
            <a:extLst>
              <a:ext uri="{FF2B5EF4-FFF2-40B4-BE49-F238E27FC236}">
                <a16:creationId xmlns:a16="http://schemas.microsoft.com/office/drawing/2014/main" id="{56AFDC33-E1F5-4E19-BABB-EC5C23011B7E}"/>
              </a:ext>
            </a:extLst>
          </p:cNvPr>
          <p:cNvGrpSpPr/>
          <p:nvPr/>
        </p:nvGrpSpPr>
        <p:grpSpPr>
          <a:xfrm>
            <a:off x="1572482" y="823552"/>
            <a:ext cx="2740763" cy="1938993"/>
            <a:chOff x="-672855" y="-1052330"/>
            <a:chExt cx="3654349" cy="2585323"/>
          </a:xfrm>
        </p:grpSpPr>
        <p:sp>
          <p:nvSpPr>
            <p:cNvPr id="10" name="Rectangle: Rounded Corners 9">
              <a:extLst>
                <a:ext uri="{FF2B5EF4-FFF2-40B4-BE49-F238E27FC236}">
                  <a16:creationId xmlns:a16="http://schemas.microsoft.com/office/drawing/2014/main" id="{C7D8D3BE-DC64-4FE0-B57A-BFDE61B2B1DF}"/>
                </a:ext>
              </a:extLst>
            </p:cNvPr>
            <p:cNvSpPr/>
            <p:nvPr/>
          </p:nvSpPr>
          <p:spPr>
            <a:xfrm>
              <a:off x="-372276" y="1470366"/>
              <a:ext cx="288000" cy="62627"/>
            </a:xfrm>
            <a:prstGeom prst="roundRect">
              <a:avLst>
                <a:gd name="adj" fmla="val 9388"/>
              </a:avLst>
            </a:prstGeom>
            <a:gradFill>
              <a:gsLst>
                <a:gs pos="0">
                  <a:schemeClr val="accent1"/>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49" dirty="0"/>
            </a:p>
          </p:txBody>
        </p:sp>
        <p:sp>
          <p:nvSpPr>
            <p:cNvPr id="11" name="TextBox 10">
              <a:extLst>
                <a:ext uri="{FF2B5EF4-FFF2-40B4-BE49-F238E27FC236}">
                  <a16:creationId xmlns:a16="http://schemas.microsoft.com/office/drawing/2014/main" id="{FA6A605D-E273-48DA-86C8-09164B62717F}"/>
                </a:ext>
              </a:extLst>
            </p:cNvPr>
            <p:cNvSpPr txBox="1"/>
            <p:nvPr/>
          </p:nvSpPr>
          <p:spPr>
            <a:xfrm>
              <a:off x="-672855" y="-1052330"/>
              <a:ext cx="3654349" cy="2585322"/>
            </a:xfrm>
            <a:prstGeom prst="rect">
              <a:avLst/>
            </a:prstGeom>
            <a:noFill/>
          </p:spPr>
          <p:txBody>
            <a:bodyPr wrap="square" rtlCol="0">
              <a:spAutoFit/>
            </a:bodyPr>
            <a:lstStyle/>
            <a:p>
              <a:r>
                <a:rPr lang="en-US" sz="6000" b="1" i="1" dirty="0">
                  <a:solidFill>
                    <a:srgbClr val="2E7EBD"/>
                  </a:solidFill>
                  <a:latin typeface="Roboto" panose="02000000000000000000" pitchFamily="2" charset="0"/>
                  <a:ea typeface="Roboto" panose="02000000000000000000" pitchFamily="2" charset="0"/>
                  <a:cs typeface="Roboto" panose="02000000000000000000" pitchFamily="2" charset="0"/>
                </a:rPr>
                <a:t>Thank</a:t>
              </a:r>
            </a:p>
            <a:p>
              <a:r>
                <a:rPr lang="en-US" sz="6000" b="1" i="1" dirty="0">
                  <a:solidFill>
                    <a:srgbClr val="2E7EBD"/>
                  </a:solidFill>
                  <a:latin typeface="Roboto" panose="02000000000000000000" pitchFamily="2" charset="0"/>
                  <a:ea typeface="Roboto" panose="02000000000000000000" pitchFamily="2" charset="0"/>
                  <a:cs typeface="Roboto" panose="02000000000000000000" pitchFamily="2" charset="0"/>
                </a:rPr>
                <a:t>You</a:t>
              </a:r>
              <a:endParaRPr lang="id-ID" sz="6000" b="1" i="1" dirty="0">
                <a:solidFill>
                  <a:srgbClr val="2E7EBD"/>
                </a:solidFill>
                <a:latin typeface="Roboto" panose="02000000000000000000" pitchFamily="2" charset="0"/>
                <a:ea typeface="Roboto" panose="02000000000000000000" pitchFamily="2" charset="0"/>
                <a:cs typeface="Roboto" panose="02000000000000000000" pitchFamily="2" charset="0"/>
              </a:endParaRPr>
            </a:p>
          </p:txBody>
        </p:sp>
      </p:grpSp>
      <p:sp>
        <p:nvSpPr>
          <p:cNvPr id="7" name="TextBox 6">
            <a:extLst>
              <a:ext uri="{FF2B5EF4-FFF2-40B4-BE49-F238E27FC236}">
                <a16:creationId xmlns:a16="http://schemas.microsoft.com/office/drawing/2014/main" id="{3EDD6CE3-EDCA-4844-B557-FE0077F7889D}"/>
              </a:ext>
            </a:extLst>
          </p:cNvPr>
          <p:cNvSpPr txBox="1"/>
          <p:nvPr/>
        </p:nvSpPr>
        <p:spPr>
          <a:xfrm>
            <a:off x="782347" y="3645252"/>
            <a:ext cx="5122002" cy="2018630"/>
          </a:xfrm>
          <a:prstGeom prst="rect">
            <a:avLst/>
          </a:prstGeom>
          <a:noFill/>
        </p:spPr>
        <p:txBody>
          <a:bodyPr wrap="square" lIns="0" tIns="0" rIns="0" bIns="0" rtlCol="0">
            <a:spAutoFit/>
          </a:bodyPr>
          <a:lstStyle/>
          <a:p>
            <a:pPr algn="just">
              <a:lnSpc>
                <a:spcPct val="110000"/>
              </a:lnSpc>
            </a:pPr>
            <a:r>
              <a:rPr lang="en-US" sz="1100" dirty="0">
                <a:solidFill>
                  <a:srgbClr val="0B3559"/>
                </a:solidFill>
                <a:latin typeface="Roboto Light"/>
                <a:cs typeface="Roboto Light"/>
              </a:rPr>
              <a:t>Our global network covers over 5,000 professionals who enable us to deliver scalable solutions in the area of tax &amp; legal, digital transformation, running a compliance factory and effectively dealing with dispute resolution.</a:t>
            </a:r>
          </a:p>
          <a:p>
            <a:pPr algn="just">
              <a:lnSpc>
                <a:spcPct val="110000"/>
              </a:lnSpc>
            </a:pPr>
            <a:r>
              <a:rPr lang="en-US" sz="1100" dirty="0">
                <a:solidFill>
                  <a:srgbClr val="0B3559"/>
                </a:solidFill>
                <a:latin typeface="Roboto Light"/>
                <a:cs typeface="Roboto Light"/>
              </a:rPr>
              <a:t>To ensure the highest quality and seamless service provision, thereby meeting international standards and regulations, a global team of dedicated professionals and specialists is a key and determining factor. </a:t>
            </a:r>
          </a:p>
          <a:p>
            <a:pPr algn="just">
              <a:lnSpc>
                <a:spcPct val="110000"/>
              </a:lnSpc>
            </a:pPr>
            <a:r>
              <a:rPr lang="pt-PT" sz="1100" dirty="0">
                <a:solidFill>
                  <a:srgbClr val="0B3559"/>
                </a:solidFill>
                <a:latin typeface="Roboto Light" panose="02000000000000000000" pitchFamily="2" charset="0"/>
                <a:ea typeface="Roboto Light" panose="02000000000000000000" pitchFamily="2" charset="0"/>
                <a:cs typeface="Roboto Black"/>
              </a:rPr>
              <a:t>Through linking three ecosystems: Tax, Transfer Pricing and Valuation, Tax + Technology and Tax Litigation and Mediation – we deliver a world of tax in control.</a:t>
            </a:r>
          </a:p>
          <a:p>
            <a:pPr algn="just">
              <a:lnSpc>
                <a:spcPts val="1400"/>
              </a:lnSpc>
            </a:pPr>
            <a:endParaRPr lang="en-US" sz="1100" kern="1200" baseline="0" dirty="0">
              <a:solidFill>
                <a:srgbClr val="0B3559"/>
              </a:solidFill>
              <a:latin typeface="Roboto Light"/>
              <a:ea typeface="+mn-ea"/>
              <a:cs typeface="Roboto Light"/>
            </a:endParaRPr>
          </a:p>
          <a:p>
            <a:pPr>
              <a:lnSpc>
                <a:spcPts val="1400"/>
              </a:lnSpc>
            </a:pPr>
            <a:r>
              <a:rPr lang="en-US" sz="1100" baseline="0" dirty="0">
                <a:solidFill>
                  <a:srgbClr val="0B3559"/>
                </a:solidFill>
                <a:latin typeface="Roboto Light"/>
                <a:cs typeface="Roboto Light"/>
              </a:rPr>
              <a:t>H.J.E. Wenckebachweg 210 . 1096 AS Amsterdam . The Netherlands . +31 (0)20 462 3530 . tpa-global.com</a:t>
            </a:r>
            <a:endParaRPr lang="en-US" sz="1100" dirty="0">
              <a:solidFill>
                <a:srgbClr val="0B3559"/>
              </a:solidFill>
              <a:latin typeface="Roboto Light"/>
              <a:cs typeface="Roboto Light"/>
            </a:endParaRPr>
          </a:p>
        </p:txBody>
      </p:sp>
      <p:sp>
        <p:nvSpPr>
          <p:cNvPr id="12" name="TextBox 11">
            <a:extLst>
              <a:ext uri="{FF2B5EF4-FFF2-40B4-BE49-F238E27FC236}">
                <a16:creationId xmlns:a16="http://schemas.microsoft.com/office/drawing/2014/main" id="{96F02890-A4ED-41F9-B06F-BF9A0244423F}"/>
              </a:ext>
            </a:extLst>
          </p:cNvPr>
          <p:cNvSpPr txBox="1"/>
          <p:nvPr/>
        </p:nvSpPr>
        <p:spPr>
          <a:xfrm>
            <a:off x="6096000" y="3645252"/>
            <a:ext cx="5145304" cy="1606209"/>
          </a:xfrm>
          <a:prstGeom prst="rect">
            <a:avLst/>
          </a:prstGeom>
          <a:noFill/>
        </p:spPr>
        <p:txBody>
          <a:bodyPr wrap="square" lIns="0" tIns="0" rIns="0" bIns="0" rtlCol="0">
            <a:spAutoFit/>
          </a:bodyPr>
          <a:lstStyle/>
          <a:p>
            <a:pPr algn="just">
              <a:lnSpc>
                <a:spcPts val="1400"/>
              </a:lnSpc>
            </a:pPr>
            <a:r>
              <a:rPr lang="en-US" sz="1100" dirty="0">
                <a:solidFill>
                  <a:srgbClr val="0B3559"/>
                </a:solidFill>
                <a:latin typeface="Roboto Light"/>
              </a:rPr>
              <a:t>The views expressed and the information provided in this material are of general nature and is not intended to address the circumstances of any particular</a:t>
            </a:r>
            <a:r>
              <a:rPr lang="en-US" sz="1100" baseline="0" dirty="0">
                <a:solidFill>
                  <a:srgbClr val="0B3559"/>
                </a:solidFill>
                <a:latin typeface="Roboto Light"/>
              </a:rPr>
              <a:t> individual or entity. The above content should neither be regarded as comprehensive nor sufficient for making decisions. No one should act on the information or views provided in this publication without appropriate professional advise. It should be noted that no assurance is given for any loss arising from any actions taken or to be taken or not taken by anyone based on this publication.</a:t>
            </a:r>
          </a:p>
          <a:p>
            <a:pPr>
              <a:lnSpc>
                <a:spcPts val="1400"/>
              </a:lnSpc>
            </a:pPr>
            <a:endParaRPr lang="en-US" sz="1100" baseline="0" dirty="0">
              <a:solidFill>
                <a:srgbClr val="0B3559"/>
              </a:solidFill>
              <a:latin typeface="Roboto Light"/>
            </a:endParaRPr>
          </a:p>
          <a:p>
            <a:pPr>
              <a:lnSpc>
                <a:spcPts val="1400"/>
              </a:lnSpc>
            </a:pPr>
            <a:r>
              <a:rPr lang="en-US" sz="1100" baseline="0" dirty="0">
                <a:solidFill>
                  <a:srgbClr val="0B3559"/>
                </a:solidFill>
                <a:latin typeface="Roboto Light"/>
              </a:rPr>
              <a:t>© 2020 V. All Rights Reserved.</a:t>
            </a:r>
            <a:endParaRPr lang="en-US" sz="1100" dirty="0">
              <a:solidFill>
                <a:srgbClr val="0B3559"/>
              </a:solidFill>
              <a:latin typeface="Roboto Light"/>
            </a:endParaRPr>
          </a:p>
        </p:txBody>
      </p:sp>
    </p:spTree>
    <p:extLst>
      <p:ext uri="{BB962C8B-B14F-4D97-AF65-F5344CB8AC3E}">
        <p14:creationId xmlns:p14="http://schemas.microsoft.com/office/powerpoint/2010/main" val="17585879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0-#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0-#ppt_w/2"/>
                                          </p:val>
                                        </p:tav>
                                        <p:tav tm="100000">
                                          <p:val>
                                            <p:strVal val="#ppt_x"/>
                                          </p:val>
                                        </p:tav>
                                      </p:tavLst>
                                    </p:anim>
                                    <p:anim calcmode="lin" valueType="num">
                                      <p:cBhvr additive="base">
                                        <p:cTn id="12" dur="7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9">
    <wetp:webextensionref xmlns:r="http://schemas.openxmlformats.org/officeDocument/2006/relationships" r:id="rId1"/>
  </wetp:taskpane>
  <wetp:taskpane dockstate="right" visibility="0" width="350"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A233AA2-177A-4000-BE1B-FD996B3E6468}">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7DF233C7-254B-424A-9EB0-E855080D6727}">
  <we:reference id="wa104381411" version="1.0.0.0" store="en-US" storeType="OMEX"/>
  <we:alternateReferences>
    <we:reference id="wa104381411" version="1.0.0.0" store="WA10438141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93F497011F83A458450D48F829F2A4B" ma:contentTypeVersion="13" ma:contentTypeDescription="Een nieuw document maken." ma:contentTypeScope="" ma:versionID="93d169fd15bd3ada00aadcbb4864d98c">
  <xsd:schema xmlns:xsd="http://www.w3.org/2001/XMLSchema" xmlns:xs="http://www.w3.org/2001/XMLSchema" xmlns:p="http://schemas.microsoft.com/office/2006/metadata/properties" xmlns:ns3="8ea05f43-1556-48e2-977d-b0def7924ae7" xmlns:ns4="27f10905-7ec7-43c8-a1c7-6b36a7c46611" targetNamespace="http://schemas.microsoft.com/office/2006/metadata/properties" ma:root="true" ma:fieldsID="4d44634ad44d2e646bf7e70744edb0ce" ns3:_="" ns4:_="">
    <xsd:import namespace="8ea05f43-1556-48e2-977d-b0def7924ae7"/>
    <xsd:import namespace="27f10905-7ec7-43c8-a1c7-6b36a7c4661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a05f43-1556-48e2-977d-b0def7924ae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f10905-7ec7-43c8-a1c7-6b36a7c46611"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element name="SharingHintHash" ma:index="15"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70BA129-17FE-4AA0-AB78-446107A71EB9}">
  <ds:schemaRefs>
    <ds:schemaRef ds:uri="http://schemas.microsoft.com/sharepoint/v3/contenttype/forms"/>
  </ds:schemaRefs>
</ds:datastoreItem>
</file>

<file path=customXml/itemProps2.xml><?xml version="1.0" encoding="utf-8"?>
<ds:datastoreItem xmlns:ds="http://schemas.openxmlformats.org/officeDocument/2006/customXml" ds:itemID="{4F2B3A3E-68A2-42C2-B6E3-D8EE3339B4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a05f43-1556-48e2-977d-b0def7924ae7"/>
    <ds:schemaRef ds:uri="27f10905-7ec7-43c8-a1c7-6b36a7c466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9E7BDF1-E905-4F47-B75A-030FEAA6466F}">
  <ds:schemaRefs>
    <ds:schemaRef ds:uri="http://schemas.microsoft.com/office/2006/documentManagement/types"/>
    <ds:schemaRef ds:uri="http://schemas.microsoft.com/office/2006/metadata/properties"/>
    <ds:schemaRef ds:uri="http://purl.org/dc/elements/1.1/"/>
    <ds:schemaRef ds:uri="http://schemas.microsoft.com/office/infopath/2007/PartnerControls"/>
    <ds:schemaRef ds:uri="8ea05f43-1556-48e2-977d-b0def7924ae7"/>
    <ds:schemaRef ds:uri="http://www.w3.org/XML/1998/namespace"/>
    <ds:schemaRef ds:uri="http://purl.org/dc/dcmitype/"/>
    <ds:schemaRef ds:uri="http://purl.org/dc/terms/"/>
    <ds:schemaRef ds:uri="http://schemas.openxmlformats.org/package/2006/metadata/core-properties"/>
    <ds:schemaRef ds:uri="27f10905-7ec7-43c8-a1c7-6b36a7c46611"/>
  </ds:schemaRefs>
</ds:datastoreItem>
</file>

<file path=docProps/app.xml><?xml version="1.0" encoding="utf-8"?>
<Properties xmlns="http://schemas.openxmlformats.org/officeDocument/2006/extended-properties" xmlns:vt="http://schemas.openxmlformats.org/officeDocument/2006/docPropsVTypes">
  <Template>Office Theme</Template>
  <TotalTime>18210</TotalTime>
  <Words>3827</Words>
  <Application>Microsoft Office PowerPoint</Application>
  <PresentationFormat>Widescreen</PresentationFormat>
  <Paragraphs>474</Paragraphs>
  <Slides>30</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Roboto</vt:lpstr>
      <vt:lpstr>Roboto Black</vt:lpstr>
      <vt:lpstr>Roboto Bold</vt:lpstr>
      <vt:lpstr>Roboto Medium</vt:lpstr>
      <vt:lpstr>Arial</vt:lpstr>
      <vt:lpstr>Calibri</vt:lpstr>
      <vt:lpstr>Calibri Light</vt:lpstr>
      <vt:lpstr>Roboto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pratamayoga</dc:creator>
  <cp:lastModifiedBy>Emily Dobbie</cp:lastModifiedBy>
  <cp:revision>435</cp:revision>
  <cp:lastPrinted>2020-06-09T15:14:55Z</cp:lastPrinted>
  <dcterms:created xsi:type="dcterms:W3CDTF">2017-08-02T01:18:33Z</dcterms:created>
  <dcterms:modified xsi:type="dcterms:W3CDTF">2020-06-16T15:24:58Z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0x010100B93F497011F83A458450D48F829F2A4B</vt:lpwstr>
  </property>
</Properties>
</file>